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5.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6.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7.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8.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9.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10.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7">
  <p:sldMasterIdLst>
    <p:sldMasterId id="2147483648" r:id="rId1"/>
  </p:sldMasterIdLst>
  <p:notesMasterIdLst>
    <p:notesMasterId r:id="rId14"/>
  </p:notesMasterIdLst>
  <p:sldIdLst>
    <p:sldId id="278" r:id="rId2"/>
    <p:sldId id="498" r:id="rId3"/>
    <p:sldId id="497" r:id="rId4"/>
    <p:sldId id="499" r:id="rId5"/>
    <p:sldId id="500" r:id="rId6"/>
    <p:sldId id="501" r:id="rId7"/>
    <p:sldId id="507" r:id="rId8"/>
    <p:sldId id="509" r:id="rId9"/>
    <p:sldId id="510" r:id="rId10"/>
    <p:sldId id="512" r:id="rId11"/>
    <p:sldId id="504" r:id="rId12"/>
    <p:sldId id="506"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8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2B5F91-90DE-44E2-828D-0D47D4456D3F}" type="datetimeFigureOut">
              <a:rPr lang="zh-CN" altLang="en-US" smtClean="0"/>
              <a:t>2021/5/18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61E98E-FFAD-4CEB-B995-C3C7DEE8919F}" type="slidenum">
              <a:rPr lang="zh-CN" altLang="en-US" smtClean="0"/>
              <a:t>‹#›</a:t>
            </a:fld>
            <a:endParaRPr lang="zh-CN" altLang="en-US"/>
          </a:p>
        </p:txBody>
      </p:sp>
    </p:spTree>
    <p:extLst>
      <p:ext uri="{BB962C8B-B14F-4D97-AF65-F5344CB8AC3E}">
        <p14:creationId xmlns:p14="http://schemas.microsoft.com/office/powerpoint/2010/main" val="3208134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charset="0"/>
                <a:ea typeface="微软雅黑" panose="020B0503020204020204" pitchFamily="34" charset="-122"/>
              </a:rPr>
              <a:t>2</a:t>
            </a:fld>
            <a:endParaRPr kumimoji="0" lang="zh-CN" altLang="en-US" sz="1200" b="0" i="0" u="none" strike="noStrike" kern="1200" cap="none" spc="0" normalizeH="0" baseline="0" noProof="0">
              <a:ln>
                <a:noFill/>
              </a:ln>
              <a:solidFill>
                <a:prstClr val="black"/>
              </a:solidFill>
              <a:effectLst/>
              <a:uLnTx/>
              <a:uFillTx/>
              <a:latin typeface="Calibri" panose="020F0502020204030204" charset="0"/>
              <a:ea typeface="微软雅黑" panose="020B0503020204020204" pitchFamily="34" charset="-122"/>
            </a:endParaRPr>
          </a:p>
        </p:txBody>
      </p:sp>
    </p:spTree>
    <p:extLst>
      <p:ext uri="{BB962C8B-B14F-4D97-AF65-F5344CB8AC3E}">
        <p14:creationId xmlns:p14="http://schemas.microsoft.com/office/powerpoint/2010/main" val="19425741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charset="0"/>
                <a:ea typeface="微软雅黑" panose="020B0503020204020204" pitchFamily="34" charset="-122"/>
              </a:rPr>
              <a:t>11</a:t>
            </a:fld>
            <a:endParaRPr kumimoji="0" lang="zh-CN" altLang="en-US" sz="1200" b="0" i="0" u="none" strike="noStrike" kern="1200" cap="none" spc="0" normalizeH="0" baseline="0" noProof="0">
              <a:ln>
                <a:noFill/>
              </a:ln>
              <a:solidFill>
                <a:prstClr val="black"/>
              </a:solidFill>
              <a:effectLst/>
              <a:uLnTx/>
              <a:uFillTx/>
              <a:latin typeface="Calibri" panose="020F0502020204030204" charset="0"/>
              <a:ea typeface="微软雅黑" panose="020B0503020204020204" pitchFamily="34" charset="-122"/>
            </a:endParaRPr>
          </a:p>
        </p:txBody>
      </p:sp>
    </p:spTree>
    <p:extLst>
      <p:ext uri="{BB962C8B-B14F-4D97-AF65-F5344CB8AC3E}">
        <p14:creationId xmlns:p14="http://schemas.microsoft.com/office/powerpoint/2010/main" val="250621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charset="0"/>
                <a:ea typeface="微软雅黑" panose="020B0503020204020204" pitchFamily="34" charset="-122"/>
              </a:rPr>
              <a:t>12</a:t>
            </a:fld>
            <a:endParaRPr kumimoji="0" lang="zh-CN" altLang="en-US" sz="1200" b="0" i="0" u="none" strike="noStrike" kern="1200" cap="none" spc="0" normalizeH="0" baseline="0" noProof="0">
              <a:ln>
                <a:noFill/>
              </a:ln>
              <a:solidFill>
                <a:prstClr val="black"/>
              </a:solidFill>
              <a:effectLst/>
              <a:uLnTx/>
              <a:uFillTx/>
              <a:latin typeface="Calibri" panose="020F0502020204030204" charset="0"/>
              <a:ea typeface="微软雅黑" panose="020B0503020204020204" pitchFamily="34" charset="-122"/>
            </a:endParaRPr>
          </a:p>
        </p:txBody>
      </p:sp>
    </p:spTree>
    <p:extLst>
      <p:ext uri="{BB962C8B-B14F-4D97-AF65-F5344CB8AC3E}">
        <p14:creationId xmlns:p14="http://schemas.microsoft.com/office/powerpoint/2010/main" val="3826133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charset="0"/>
                <a:ea typeface="微软雅黑" panose="020B0503020204020204" pitchFamily="34" charset="-122"/>
              </a:rPr>
              <a:t>3</a:t>
            </a:fld>
            <a:endParaRPr kumimoji="0" lang="zh-CN" altLang="en-US" sz="1200" b="0" i="0" u="none" strike="noStrike" kern="1200" cap="none" spc="0" normalizeH="0" baseline="0" noProof="0">
              <a:ln>
                <a:noFill/>
              </a:ln>
              <a:solidFill>
                <a:prstClr val="black"/>
              </a:solidFill>
              <a:effectLst/>
              <a:uLnTx/>
              <a:uFillTx/>
              <a:latin typeface="Calibri" panose="020F0502020204030204" charset="0"/>
              <a:ea typeface="微软雅黑" panose="020B0503020204020204" pitchFamily="34"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charset="0"/>
                <a:ea typeface="微软雅黑" panose="020B0503020204020204" pitchFamily="34" charset="-122"/>
              </a:rPr>
              <a:t>4</a:t>
            </a:fld>
            <a:endParaRPr kumimoji="0" lang="zh-CN" altLang="en-US" sz="1200" b="0" i="0" u="none" strike="noStrike" kern="1200" cap="none" spc="0" normalizeH="0" baseline="0" noProof="0">
              <a:ln>
                <a:noFill/>
              </a:ln>
              <a:solidFill>
                <a:prstClr val="black"/>
              </a:solidFill>
              <a:effectLst/>
              <a:uLnTx/>
              <a:uFillTx/>
              <a:latin typeface="Calibri" panose="020F0502020204030204" charset="0"/>
              <a:ea typeface="微软雅黑" panose="020B0503020204020204" pitchFamily="34" charset="-122"/>
            </a:endParaRPr>
          </a:p>
        </p:txBody>
      </p:sp>
    </p:spTree>
    <p:extLst>
      <p:ext uri="{BB962C8B-B14F-4D97-AF65-F5344CB8AC3E}">
        <p14:creationId xmlns:p14="http://schemas.microsoft.com/office/powerpoint/2010/main" val="2557761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charset="0"/>
                <a:ea typeface="微软雅黑" panose="020B0503020204020204" pitchFamily="34" charset="-122"/>
              </a:rPr>
              <a:t>5</a:t>
            </a:fld>
            <a:endParaRPr kumimoji="0" lang="zh-CN" altLang="en-US" sz="1200" b="0" i="0" u="none" strike="noStrike" kern="1200" cap="none" spc="0" normalizeH="0" baseline="0" noProof="0">
              <a:ln>
                <a:noFill/>
              </a:ln>
              <a:solidFill>
                <a:prstClr val="black"/>
              </a:solidFill>
              <a:effectLst/>
              <a:uLnTx/>
              <a:uFillTx/>
              <a:latin typeface="Calibri" panose="020F0502020204030204" charset="0"/>
              <a:ea typeface="微软雅黑" panose="020B0503020204020204" pitchFamily="34" charset="-122"/>
            </a:endParaRPr>
          </a:p>
        </p:txBody>
      </p:sp>
    </p:spTree>
    <p:extLst>
      <p:ext uri="{BB962C8B-B14F-4D97-AF65-F5344CB8AC3E}">
        <p14:creationId xmlns:p14="http://schemas.microsoft.com/office/powerpoint/2010/main" val="17950935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charset="0"/>
                <a:ea typeface="微软雅黑" panose="020B0503020204020204" pitchFamily="34" charset="-122"/>
              </a:rPr>
              <a:t>6</a:t>
            </a:fld>
            <a:endParaRPr kumimoji="0" lang="zh-CN" altLang="en-US" sz="1200" b="0" i="0" u="none" strike="noStrike" kern="1200" cap="none" spc="0" normalizeH="0" baseline="0" noProof="0">
              <a:ln>
                <a:noFill/>
              </a:ln>
              <a:solidFill>
                <a:prstClr val="black"/>
              </a:solidFill>
              <a:effectLst/>
              <a:uLnTx/>
              <a:uFillTx/>
              <a:latin typeface="Calibri" panose="020F0502020204030204" charset="0"/>
              <a:ea typeface="微软雅黑" panose="020B0503020204020204" pitchFamily="34" charset="-122"/>
            </a:endParaRPr>
          </a:p>
        </p:txBody>
      </p:sp>
    </p:spTree>
    <p:extLst>
      <p:ext uri="{BB962C8B-B14F-4D97-AF65-F5344CB8AC3E}">
        <p14:creationId xmlns:p14="http://schemas.microsoft.com/office/powerpoint/2010/main" val="1950907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charset="0"/>
                <a:ea typeface="微软雅黑" panose="020B0503020204020204" pitchFamily="34" charset="-122"/>
              </a:rPr>
              <a:t>7</a:t>
            </a:fld>
            <a:endParaRPr kumimoji="0" lang="zh-CN" altLang="en-US" sz="1200" b="0" i="0" u="none" strike="noStrike" kern="1200" cap="none" spc="0" normalizeH="0" baseline="0" noProof="0">
              <a:ln>
                <a:noFill/>
              </a:ln>
              <a:solidFill>
                <a:prstClr val="black"/>
              </a:solidFill>
              <a:effectLst/>
              <a:uLnTx/>
              <a:uFillTx/>
              <a:latin typeface="Calibri" panose="020F0502020204030204" charset="0"/>
              <a:ea typeface="微软雅黑" panose="020B0503020204020204" pitchFamily="34" charset="-122"/>
            </a:endParaRPr>
          </a:p>
        </p:txBody>
      </p:sp>
    </p:spTree>
    <p:extLst>
      <p:ext uri="{BB962C8B-B14F-4D97-AF65-F5344CB8AC3E}">
        <p14:creationId xmlns:p14="http://schemas.microsoft.com/office/powerpoint/2010/main" val="3703069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charset="0"/>
                <a:ea typeface="微软雅黑" panose="020B0503020204020204" pitchFamily="34" charset="-122"/>
              </a:rPr>
              <a:t>8</a:t>
            </a:fld>
            <a:endParaRPr kumimoji="0" lang="zh-CN" altLang="en-US" sz="1200" b="0" i="0" u="none" strike="noStrike" kern="1200" cap="none" spc="0" normalizeH="0" baseline="0" noProof="0">
              <a:ln>
                <a:noFill/>
              </a:ln>
              <a:solidFill>
                <a:prstClr val="black"/>
              </a:solidFill>
              <a:effectLst/>
              <a:uLnTx/>
              <a:uFillTx/>
              <a:latin typeface="Calibri" panose="020F0502020204030204" charset="0"/>
              <a:ea typeface="微软雅黑" panose="020B0503020204020204" pitchFamily="34" charset="-122"/>
            </a:endParaRPr>
          </a:p>
        </p:txBody>
      </p:sp>
    </p:spTree>
    <p:extLst>
      <p:ext uri="{BB962C8B-B14F-4D97-AF65-F5344CB8AC3E}">
        <p14:creationId xmlns:p14="http://schemas.microsoft.com/office/powerpoint/2010/main" val="31709332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charset="0"/>
                <a:ea typeface="微软雅黑" panose="020B0503020204020204" pitchFamily="34" charset="-122"/>
              </a:rPr>
              <a:t>9</a:t>
            </a:fld>
            <a:endParaRPr kumimoji="0" lang="zh-CN" altLang="en-US" sz="1200" b="0" i="0" u="none" strike="noStrike" kern="1200" cap="none" spc="0" normalizeH="0" baseline="0" noProof="0">
              <a:ln>
                <a:noFill/>
              </a:ln>
              <a:solidFill>
                <a:prstClr val="black"/>
              </a:solidFill>
              <a:effectLst/>
              <a:uLnTx/>
              <a:uFillTx/>
              <a:latin typeface="Calibri" panose="020F0502020204030204" charset="0"/>
              <a:ea typeface="微软雅黑" panose="020B0503020204020204" pitchFamily="34" charset="-122"/>
            </a:endParaRPr>
          </a:p>
        </p:txBody>
      </p:sp>
    </p:spTree>
    <p:extLst>
      <p:ext uri="{BB962C8B-B14F-4D97-AF65-F5344CB8AC3E}">
        <p14:creationId xmlns:p14="http://schemas.microsoft.com/office/powerpoint/2010/main" val="6540614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charset="0"/>
                <a:ea typeface="微软雅黑" panose="020B0503020204020204" pitchFamily="34" charset="-122"/>
              </a:rPr>
              <a:t>10</a:t>
            </a:fld>
            <a:endParaRPr kumimoji="0" lang="zh-CN" altLang="en-US" sz="1200" b="0" i="0" u="none" strike="noStrike" kern="1200" cap="none" spc="0" normalizeH="0" baseline="0" noProof="0">
              <a:ln>
                <a:noFill/>
              </a:ln>
              <a:solidFill>
                <a:prstClr val="black"/>
              </a:solidFill>
              <a:effectLst/>
              <a:uLnTx/>
              <a:uFillTx/>
              <a:latin typeface="Calibri" panose="020F0502020204030204" charset="0"/>
              <a:ea typeface="微软雅黑" panose="020B0503020204020204" pitchFamily="34" charset="-122"/>
            </a:endParaRPr>
          </a:p>
        </p:txBody>
      </p:sp>
    </p:spTree>
    <p:extLst>
      <p:ext uri="{BB962C8B-B14F-4D97-AF65-F5344CB8AC3E}">
        <p14:creationId xmlns:p14="http://schemas.microsoft.com/office/powerpoint/2010/main" val="2387523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BC3D25-DA81-4FF4-AFD5-53D2733A11A6}"/>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F015EE50-4BDE-4613-877E-5C7EC523ED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3D1282FA-E405-47DA-82D9-C48700333661}"/>
              </a:ext>
            </a:extLst>
          </p:cNvPr>
          <p:cNvSpPr>
            <a:spLocks noGrp="1"/>
          </p:cNvSpPr>
          <p:nvPr>
            <p:ph type="dt" sz="half" idx="10"/>
          </p:nvPr>
        </p:nvSpPr>
        <p:spPr/>
        <p:txBody>
          <a:bodyPr/>
          <a:lstStyle/>
          <a:p>
            <a:fld id="{07135D09-25DB-4FD4-8EB5-4B1D8B6F269C}" type="datetimeFigureOut">
              <a:rPr lang="zh-CN" altLang="en-US" smtClean="0"/>
              <a:t>2021/5/18</a:t>
            </a:fld>
            <a:endParaRPr lang="zh-CN" altLang="en-US"/>
          </a:p>
        </p:txBody>
      </p:sp>
      <p:sp>
        <p:nvSpPr>
          <p:cNvPr id="5" name="页脚占位符 4">
            <a:extLst>
              <a:ext uri="{FF2B5EF4-FFF2-40B4-BE49-F238E27FC236}">
                <a16:creationId xmlns:a16="http://schemas.microsoft.com/office/drawing/2014/main" id="{2CC8DF41-712C-4F57-B7DC-5993E5633BA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0AF8ADE-CFFE-4D48-9433-F9F6F5683D7A}"/>
              </a:ext>
            </a:extLst>
          </p:cNvPr>
          <p:cNvSpPr>
            <a:spLocks noGrp="1"/>
          </p:cNvSpPr>
          <p:nvPr>
            <p:ph type="sldNum" sz="quarter" idx="12"/>
          </p:nvPr>
        </p:nvSpPr>
        <p:spPr/>
        <p:txBody>
          <a:bodyPr/>
          <a:lstStyle/>
          <a:p>
            <a:fld id="{1149128A-A1D6-4620-8690-B07A5BB63E49}" type="slidenum">
              <a:rPr lang="zh-CN" altLang="en-US" smtClean="0"/>
              <a:t>‹#›</a:t>
            </a:fld>
            <a:endParaRPr lang="zh-CN" altLang="en-US"/>
          </a:p>
        </p:txBody>
      </p:sp>
    </p:spTree>
    <p:extLst>
      <p:ext uri="{BB962C8B-B14F-4D97-AF65-F5344CB8AC3E}">
        <p14:creationId xmlns:p14="http://schemas.microsoft.com/office/powerpoint/2010/main" val="595170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2F691D2-76E9-4312-852A-38711A1CF964}"/>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C11F79F2-170E-4D13-A608-5B9847D8DC0A}"/>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37A59B29-504F-46E8-889E-F0CACA3C7034}"/>
              </a:ext>
            </a:extLst>
          </p:cNvPr>
          <p:cNvSpPr>
            <a:spLocks noGrp="1"/>
          </p:cNvSpPr>
          <p:nvPr>
            <p:ph type="dt" sz="half" idx="10"/>
          </p:nvPr>
        </p:nvSpPr>
        <p:spPr/>
        <p:txBody>
          <a:bodyPr/>
          <a:lstStyle/>
          <a:p>
            <a:fld id="{07135D09-25DB-4FD4-8EB5-4B1D8B6F269C}" type="datetimeFigureOut">
              <a:rPr lang="zh-CN" altLang="en-US" smtClean="0"/>
              <a:t>2021/5/18</a:t>
            </a:fld>
            <a:endParaRPr lang="zh-CN" altLang="en-US"/>
          </a:p>
        </p:txBody>
      </p:sp>
      <p:sp>
        <p:nvSpPr>
          <p:cNvPr id="5" name="页脚占位符 4">
            <a:extLst>
              <a:ext uri="{FF2B5EF4-FFF2-40B4-BE49-F238E27FC236}">
                <a16:creationId xmlns:a16="http://schemas.microsoft.com/office/drawing/2014/main" id="{5CB6CF0C-E83D-4926-A275-9AA56EE75C8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5C2B4AD-A51E-4353-9895-736384A50354}"/>
              </a:ext>
            </a:extLst>
          </p:cNvPr>
          <p:cNvSpPr>
            <a:spLocks noGrp="1"/>
          </p:cNvSpPr>
          <p:nvPr>
            <p:ph type="sldNum" sz="quarter" idx="12"/>
          </p:nvPr>
        </p:nvSpPr>
        <p:spPr/>
        <p:txBody>
          <a:bodyPr/>
          <a:lstStyle/>
          <a:p>
            <a:fld id="{1149128A-A1D6-4620-8690-B07A5BB63E49}" type="slidenum">
              <a:rPr lang="zh-CN" altLang="en-US" smtClean="0"/>
              <a:t>‹#›</a:t>
            </a:fld>
            <a:endParaRPr lang="zh-CN" altLang="en-US"/>
          </a:p>
        </p:txBody>
      </p:sp>
    </p:spTree>
    <p:extLst>
      <p:ext uri="{BB962C8B-B14F-4D97-AF65-F5344CB8AC3E}">
        <p14:creationId xmlns:p14="http://schemas.microsoft.com/office/powerpoint/2010/main" val="2859829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EDCFCE27-342D-475A-B925-3F78890CFCD5}"/>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36088362-858B-47F6-9A9D-AA5EF0107239}"/>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5602A7CA-4933-4A50-97EE-8A716D44233E}"/>
              </a:ext>
            </a:extLst>
          </p:cNvPr>
          <p:cNvSpPr>
            <a:spLocks noGrp="1"/>
          </p:cNvSpPr>
          <p:nvPr>
            <p:ph type="dt" sz="half" idx="10"/>
          </p:nvPr>
        </p:nvSpPr>
        <p:spPr/>
        <p:txBody>
          <a:bodyPr/>
          <a:lstStyle/>
          <a:p>
            <a:fld id="{07135D09-25DB-4FD4-8EB5-4B1D8B6F269C}" type="datetimeFigureOut">
              <a:rPr lang="zh-CN" altLang="en-US" smtClean="0"/>
              <a:t>2021/5/18</a:t>
            </a:fld>
            <a:endParaRPr lang="zh-CN" altLang="en-US"/>
          </a:p>
        </p:txBody>
      </p:sp>
      <p:sp>
        <p:nvSpPr>
          <p:cNvPr id="5" name="页脚占位符 4">
            <a:extLst>
              <a:ext uri="{FF2B5EF4-FFF2-40B4-BE49-F238E27FC236}">
                <a16:creationId xmlns:a16="http://schemas.microsoft.com/office/drawing/2014/main" id="{90724636-5650-4631-AF70-1375BC7AD90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78AC4CD-7C50-47CB-AF49-70E0AF86275A}"/>
              </a:ext>
            </a:extLst>
          </p:cNvPr>
          <p:cNvSpPr>
            <a:spLocks noGrp="1"/>
          </p:cNvSpPr>
          <p:nvPr>
            <p:ph type="sldNum" sz="quarter" idx="12"/>
          </p:nvPr>
        </p:nvSpPr>
        <p:spPr/>
        <p:txBody>
          <a:bodyPr/>
          <a:lstStyle/>
          <a:p>
            <a:fld id="{1149128A-A1D6-4620-8690-B07A5BB63E49}" type="slidenum">
              <a:rPr lang="zh-CN" altLang="en-US" smtClean="0"/>
              <a:t>‹#›</a:t>
            </a:fld>
            <a:endParaRPr lang="zh-CN" altLang="en-US"/>
          </a:p>
        </p:txBody>
      </p:sp>
    </p:spTree>
    <p:extLst>
      <p:ext uri="{BB962C8B-B14F-4D97-AF65-F5344CB8AC3E}">
        <p14:creationId xmlns:p14="http://schemas.microsoft.com/office/powerpoint/2010/main" val="1057807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24DEFFD-047F-42D3-8080-E6D93E6BE073}"/>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75628BAC-9319-4949-92AF-218C17251868}"/>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B52115D2-7941-4EAF-8F1C-E70D28220A57}"/>
              </a:ext>
            </a:extLst>
          </p:cNvPr>
          <p:cNvSpPr>
            <a:spLocks noGrp="1"/>
          </p:cNvSpPr>
          <p:nvPr>
            <p:ph type="dt" sz="half" idx="10"/>
          </p:nvPr>
        </p:nvSpPr>
        <p:spPr/>
        <p:txBody>
          <a:bodyPr/>
          <a:lstStyle/>
          <a:p>
            <a:fld id="{07135D09-25DB-4FD4-8EB5-4B1D8B6F269C}" type="datetimeFigureOut">
              <a:rPr lang="zh-CN" altLang="en-US" smtClean="0"/>
              <a:t>2021/5/18</a:t>
            </a:fld>
            <a:endParaRPr lang="zh-CN" altLang="en-US"/>
          </a:p>
        </p:txBody>
      </p:sp>
      <p:sp>
        <p:nvSpPr>
          <p:cNvPr id="5" name="页脚占位符 4">
            <a:extLst>
              <a:ext uri="{FF2B5EF4-FFF2-40B4-BE49-F238E27FC236}">
                <a16:creationId xmlns:a16="http://schemas.microsoft.com/office/drawing/2014/main" id="{399F27AF-B132-43A1-96B0-69B0C980E11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C5EDD04-7A5E-4D96-9564-EA0CF4CCE835}"/>
              </a:ext>
            </a:extLst>
          </p:cNvPr>
          <p:cNvSpPr>
            <a:spLocks noGrp="1"/>
          </p:cNvSpPr>
          <p:nvPr>
            <p:ph type="sldNum" sz="quarter" idx="12"/>
          </p:nvPr>
        </p:nvSpPr>
        <p:spPr/>
        <p:txBody>
          <a:bodyPr/>
          <a:lstStyle/>
          <a:p>
            <a:fld id="{1149128A-A1D6-4620-8690-B07A5BB63E49}" type="slidenum">
              <a:rPr lang="zh-CN" altLang="en-US" smtClean="0"/>
              <a:t>‹#›</a:t>
            </a:fld>
            <a:endParaRPr lang="zh-CN" altLang="en-US"/>
          </a:p>
        </p:txBody>
      </p:sp>
    </p:spTree>
    <p:extLst>
      <p:ext uri="{BB962C8B-B14F-4D97-AF65-F5344CB8AC3E}">
        <p14:creationId xmlns:p14="http://schemas.microsoft.com/office/powerpoint/2010/main" val="2618287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8CC544-0430-4821-B81F-902BF01EE818}"/>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8C1670AF-F321-4E9A-9074-EE725816B5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AAB1311B-0B0B-4097-AE2A-274376D63C82}"/>
              </a:ext>
            </a:extLst>
          </p:cNvPr>
          <p:cNvSpPr>
            <a:spLocks noGrp="1"/>
          </p:cNvSpPr>
          <p:nvPr>
            <p:ph type="dt" sz="half" idx="10"/>
          </p:nvPr>
        </p:nvSpPr>
        <p:spPr/>
        <p:txBody>
          <a:bodyPr/>
          <a:lstStyle/>
          <a:p>
            <a:fld id="{07135D09-25DB-4FD4-8EB5-4B1D8B6F269C}" type="datetimeFigureOut">
              <a:rPr lang="zh-CN" altLang="en-US" smtClean="0"/>
              <a:t>2021/5/18</a:t>
            </a:fld>
            <a:endParaRPr lang="zh-CN" altLang="en-US"/>
          </a:p>
        </p:txBody>
      </p:sp>
      <p:sp>
        <p:nvSpPr>
          <p:cNvPr id="5" name="页脚占位符 4">
            <a:extLst>
              <a:ext uri="{FF2B5EF4-FFF2-40B4-BE49-F238E27FC236}">
                <a16:creationId xmlns:a16="http://schemas.microsoft.com/office/drawing/2014/main" id="{8F29CB8F-7289-4FAE-9A10-52531DBAECF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34AD794-A9F1-498F-8F1A-C5D5AD658021}"/>
              </a:ext>
            </a:extLst>
          </p:cNvPr>
          <p:cNvSpPr>
            <a:spLocks noGrp="1"/>
          </p:cNvSpPr>
          <p:nvPr>
            <p:ph type="sldNum" sz="quarter" idx="12"/>
          </p:nvPr>
        </p:nvSpPr>
        <p:spPr/>
        <p:txBody>
          <a:bodyPr/>
          <a:lstStyle/>
          <a:p>
            <a:fld id="{1149128A-A1D6-4620-8690-B07A5BB63E49}" type="slidenum">
              <a:rPr lang="zh-CN" altLang="en-US" smtClean="0"/>
              <a:t>‹#›</a:t>
            </a:fld>
            <a:endParaRPr lang="zh-CN" altLang="en-US"/>
          </a:p>
        </p:txBody>
      </p:sp>
    </p:spTree>
    <p:extLst>
      <p:ext uri="{BB962C8B-B14F-4D97-AF65-F5344CB8AC3E}">
        <p14:creationId xmlns:p14="http://schemas.microsoft.com/office/powerpoint/2010/main" val="3829440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72EF47-E08C-4A9A-8930-3E3C2F804A16}"/>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7D5E14EA-5638-42E0-AE3C-576576EC74F4}"/>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3916700E-188D-47A4-9968-49B642FFECCA}"/>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2D516EFA-31FB-4B94-93B9-25B3E5D5EC39}"/>
              </a:ext>
            </a:extLst>
          </p:cNvPr>
          <p:cNvSpPr>
            <a:spLocks noGrp="1"/>
          </p:cNvSpPr>
          <p:nvPr>
            <p:ph type="dt" sz="half" idx="10"/>
          </p:nvPr>
        </p:nvSpPr>
        <p:spPr/>
        <p:txBody>
          <a:bodyPr/>
          <a:lstStyle/>
          <a:p>
            <a:fld id="{07135D09-25DB-4FD4-8EB5-4B1D8B6F269C}" type="datetimeFigureOut">
              <a:rPr lang="zh-CN" altLang="en-US" smtClean="0"/>
              <a:t>2021/5/18</a:t>
            </a:fld>
            <a:endParaRPr lang="zh-CN" altLang="en-US"/>
          </a:p>
        </p:txBody>
      </p:sp>
      <p:sp>
        <p:nvSpPr>
          <p:cNvPr id="6" name="页脚占位符 5">
            <a:extLst>
              <a:ext uri="{FF2B5EF4-FFF2-40B4-BE49-F238E27FC236}">
                <a16:creationId xmlns:a16="http://schemas.microsoft.com/office/drawing/2014/main" id="{9D77E4A3-A2C5-4AE8-B124-7BC783F57B95}"/>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11A2880-8A1A-42B5-AB61-A08E4E865251}"/>
              </a:ext>
            </a:extLst>
          </p:cNvPr>
          <p:cNvSpPr>
            <a:spLocks noGrp="1"/>
          </p:cNvSpPr>
          <p:nvPr>
            <p:ph type="sldNum" sz="quarter" idx="12"/>
          </p:nvPr>
        </p:nvSpPr>
        <p:spPr/>
        <p:txBody>
          <a:bodyPr/>
          <a:lstStyle/>
          <a:p>
            <a:fld id="{1149128A-A1D6-4620-8690-B07A5BB63E49}" type="slidenum">
              <a:rPr lang="zh-CN" altLang="en-US" smtClean="0"/>
              <a:t>‹#›</a:t>
            </a:fld>
            <a:endParaRPr lang="zh-CN" altLang="en-US"/>
          </a:p>
        </p:txBody>
      </p:sp>
    </p:spTree>
    <p:extLst>
      <p:ext uri="{BB962C8B-B14F-4D97-AF65-F5344CB8AC3E}">
        <p14:creationId xmlns:p14="http://schemas.microsoft.com/office/powerpoint/2010/main" val="2446612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6C43B2-240B-4CE0-B8C9-5AEDB6B047D1}"/>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A55D10A1-833F-488E-8D53-18ED93E610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8A7F37D3-7F50-473C-A682-91511605409A}"/>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006DDD86-AEDF-4403-9FAD-4971D03583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CD2CB0FD-8B6C-46B4-9654-A15D54AA637A}"/>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D8CF773C-5096-46AB-B389-CC5744FAA4D7}"/>
              </a:ext>
            </a:extLst>
          </p:cNvPr>
          <p:cNvSpPr>
            <a:spLocks noGrp="1"/>
          </p:cNvSpPr>
          <p:nvPr>
            <p:ph type="dt" sz="half" idx="10"/>
          </p:nvPr>
        </p:nvSpPr>
        <p:spPr/>
        <p:txBody>
          <a:bodyPr/>
          <a:lstStyle/>
          <a:p>
            <a:fld id="{07135D09-25DB-4FD4-8EB5-4B1D8B6F269C}" type="datetimeFigureOut">
              <a:rPr lang="zh-CN" altLang="en-US" smtClean="0"/>
              <a:t>2021/5/18</a:t>
            </a:fld>
            <a:endParaRPr lang="zh-CN" altLang="en-US"/>
          </a:p>
        </p:txBody>
      </p:sp>
      <p:sp>
        <p:nvSpPr>
          <p:cNvPr id="8" name="页脚占位符 7">
            <a:extLst>
              <a:ext uri="{FF2B5EF4-FFF2-40B4-BE49-F238E27FC236}">
                <a16:creationId xmlns:a16="http://schemas.microsoft.com/office/drawing/2014/main" id="{9ADE518D-F107-4723-97B2-D52ADC6A13C3}"/>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749FC901-E520-4467-AF2F-DEC411DD21FA}"/>
              </a:ext>
            </a:extLst>
          </p:cNvPr>
          <p:cNvSpPr>
            <a:spLocks noGrp="1"/>
          </p:cNvSpPr>
          <p:nvPr>
            <p:ph type="sldNum" sz="quarter" idx="12"/>
          </p:nvPr>
        </p:nvSpPr>
        <p:spPr/>
        <p:txBody>
          <a:bodyPr/>
          <a:lstStyle/>
          <a:p>
            <a:fld id="{1149128A-A1D6-4620-8690-B07A5BB63E49}" type="slidenum">
              <a:rPr lang="zh-CN" altLang="en-US" smtClean="0"/>
              <a:t>‹#›</a:t>
            </a:fld>
            <a:endParaRPr lang="zh-CN" altLang="en-US"/>
          </a:p>
        </p:txBody>
      </p:sp>
    </p:spTree>
    <p:extLst>
      <p:ext uri="{BB962C8B-B14F-4D97-AF65-F5344CB8AC3E}">
        <p14:creationId xmlns:p14="http://schemas.microsoft.com/office/powerpoint/2010/main" val="3674651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D47A486-1702-480F-8F73-3683293DFE1D}"/>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8C6A17A3-2EFB-40F2-8C0F-90858C705045}"/>
              </a:ext>
            </a:extLst>
          </p:cNvPr>
          <p:cNvSpPr>
            <a:spLocks noGrp="1"/>
          </p:cNvSpPr>
          <p:nvPr>
            <p:ph type="dt" sz="half" idx="10"/>
          </p:nvPr>
        </p:nvSpPr>
        <p:spPr/>
        <p:txBody>
          <a:bodyPr/>
          <a:lstStyle/>
          <a:p>
            <a:fld id="{07135D09-25DB-4FD4-8EB5-4B1D8B6F269C}" type="datetimeFigureOut">
              <a:rPr lang="zh-CN" altLang="en-US" smtClean="0"/>
              <a:t>2021/5/18</a:t>
            </a:fld>
            <a:endParaRPr lang="zh-CN" altLang="en-US"/>
          </a:p>
        </p:txBody>
      </p:sp>
      <p:sp>
        <p:nvSpPr>
          <p:cNvPr id="4" name="页脚占位符 3">
            <a:extLst>
              <a:ext uri="{FF2B5EF4-FFF2-40B4-BE49-F238E27FC236}">
                <a16:creationId xmlns:a16="http://schemas.microsoft.com/office/drawing/2014/main" id="{2292B466-5BE7-4CCC-A16B-E610E2A90AB2}"/>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EA047F73-FD60-4EA4-926D-D61C4FDFB433}"/>
              </a:ext>
            </a:extLst>
          </p:cNvPr>
          <p:cNvSpPr>
            <a:spLocks noGrp="1"/>
          </p:cNvSpPr>
          <p:nvPr>
            <p:ph type="sldNum" sz="quarter" idx="12"/>
          </p:nvPr>
        </p:nvSpPr>
        <p:spPr/>
        <p:txBody>
          <a:bodyPr/>
          <a:lstStyle/>
          <a:p>
            <a:fld id="{1149128A-A1D6-4620-8690-B07A5BB63E49}" type="slidenum">
              <a:rPr lang="zh-CN" altLang="en-US" smtClean="0"/>
              <a:t>‹#›</a:t>
            </a:fld>
            <a:endParaRPr lang="zh-CN" altLang="en-US"/>
          </a:p>
        </p:txBody>
      </p:sp>
    </p:spTree>
    <p:extLst>
      <p:ext uri="{BB962C8B-B14F-4D97-AF65-F5344CB8AC3E}">
        <p14:creationId xmlns:p14="http://schemas.microsoft.com/office/powerpoint/2010/main" val="48246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4B43360F-C684-44E3-9447-AE7E9E3DA65F}"/>
              </a:ext>
            </a:extLst>
          </p:cNvPr>
          <p:cNvSpPr>
            <a:spLocks noGrp="1"/>
          </p:cNvSpPr>
          <p:nvPr>
            <p:ph type="dt" sz="half" idx="10"/>
          </p:nvPr>
        </p:nvSpPr>
        <p:spPr/>
        <p:txBody>
          <a:bodyPr/>
          <a:lstStyle/>
          <a:p>
            <a:fld id="{07135D09-25DB-4FD4-8EB5-4B1D8B6F269C}" type="datetimeFigureOut">
              <a:rPr lang="zh-CN" altLang="en-US" smtClean="0"/>
              <a:t>2021/5/18</a:t>
            </a:fld>
            <a:endParaRPr lang="zh-CN" altLang="en-US"/>
          </a:p>
        </p:txBody>
      </p:sp>
      <p:sp>
        <p:nvSpPr>
          <p:cNvPr id="3" name="页脚占位符 2">
            <a:extLst>
              <a:ext uri="{FF2B5EF4-FFF2-40B4-BE49-F238E27FC236}">
                <a16:creationId xmlns:a16="http://schemas.microsoft.com/office/drawing/2014/main" id="{05631BBD-A13F-4B88-910C-4C0170322772}"/>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EF4522B4-C2DA-441C-A755-7DBDEC0CCDEC}"/>
              </a:ext>
            </a:extLst>
          </p:cNvPr>
          <p:cNvSpPr>
            <a:spLocks noGrp="1"/>
          </p:cNvSpPr>
          <p:nvPr>
            <p:ph type="sldNum" sz="quarter" idx="12"/>
          </p:nvPr>
        </p:nvSpPr>
        <p:spPr/>
        <p:txBody>
          <a:bodyPr/>
          <a:lstStyle/>
          <a:p>
            <a:fld id="{1149128A-A1D6-4620-8690-B07A5BB63E49}" type="slidenum">
              <a:rPr lang="zh-CN" altLang="en-US" smtClean="0"/>
              <a:t>‹#›</a:t>
            </a:fld>
            <a:endParaRPr lang="zh-CN" altLang="en-US"/>
          </a:p>
        </p:txBody>
      </p:sp>
    </p:spTree>
    <p:extLst>
      <p:ext uri="{BB962C8B-B14F-4D97-AF65-F5344CB8AC3E}">
        <p14:creationId xmlns:p14="http://schemas.microsoft.com/office/powerpoint/2010/main" val="1569017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AD6A87-5BC6-44B7-8A3B-1134EED045D2}"/>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78786C6B-2680-491F-9326-9D46B0F906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10BF1EFD-C258-4EE7-AA87-BEE84916E7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B14CD11A-13B6-4325-9CA9-5D0974B87498}"/>
              </a:ext>
            </a:extLst>
          </p:cNvPr>
          <p:cNvSpPr>
            <a:spLocks noGrp="1"/>
          </p:cNvSpPr>
          <p:nvPr>
            <p:ph type="dt" sz="half" idx="10"/>
          </p:nvPr>
        </p:nvSpPr>
        <p:spPr/>
        <p:txBody>
          <a:bodyPr/>
          <a:lstStyle/>
          <a:p>
            <a:fld id="{07135D09-25DB-4FD4-8EB5-4B1D8B6F269C}" type="datetimeFigureOut">
              <a:rPr lang="zh-CN" altLang="en-US" smtClean="0"/>
              <a:t>2021/5/18</a:t>
            </a:fld>
            <a:endParaRPr lang="zh-CN" altLang="en-US"/>
          </a:p>
        </p:txBody>
      </p:sp>
      <p:sp>
        <p:nvSpPr>
          <p:cNvPr id="6" name="页脚占位符 5">
            <a:extLst>
              <a:ext uri="{FF2B5EF4-FFF2-40B4-BE49-F238E27FC236}">
                <a16:creationId xmlns:a16="http://schemas.microsoft.com/office/drawing/2014/main" id="{069E1D5F-058B-482A-A326-B9ECCC4DE51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A4CD60C-E8B4-48C8-87A6-3C11D8A4F3C2}"/>
              </a:ext>
            </a:extLst>
          </p:cNvPr>
          <p:cNvSpPr>
            <a:spLocks noGrp="1"/>
          </p:cNvSpPr>
          <p:nvPr>
            <p:ph type="sldNum" sz="quarter" idx="12"/>
          </p:nvPr>
        </p:nvSpPr>
        <p:spPr/>
        <p:txBody>
          <a:bodyPr/>
          <a:lstStyle/>
          <a:p>
            <a:fld id="{1149128A-A1D6-4620-8690-B07A5BB63E49}" type="slidenum">
              <a:rPr lang="zh-CN" altLang="en-US" smtClean="0"/>
              <a:t>‹#›</a:t>
            </a:fld>
            <a:endParaRPr lang="zh-CN" altLang="en-US"/>
          </a:p>
        </p:txBody>
      </p:sp>
    </p:spTree>
    <p:extLst>
      <p:ext uri="{BB962C8B-B14F-4D97-AF65-F5344CB8AC3E}">
        <p14:creationId xmlns:p14="http://schemas.microsoft.com/office/powerpoint/2010/main" val="3888768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B3FE62A-74A7-46DC-BEFC-DCF65843A1EC}"/>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7DF49D2B-E30A-4CF8-9D92-642776F7F7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AE01951B-74A5-44E4-A624-2FE545F282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07D72BA6-BE8D-4B21-8914-7FA2C6B2A426}"/>
              </a:ext>
            </a:extLst>
          </p:cNvPr>
          <p:cNvSpPr>
            <a:spLocks noGrp="1"/>
          </p:cNvSpPr>
          <p:nvPr>
            <p:ph type="dt" sz="half" idx="10"/>
          </p:nvPr>
        </p:nvSpPr>
        <p:spPr/>
        <p:txBody>
          <a:bodyPr/>
          <a:lstStyle/>
          <a:p>
            <a:fld id="{07135D09-25DB-4FD4-8EB5-4B1D8B6F269C}" type="datetimeFigureOut">
              <a:rPr lang="zh-CN" altLang="en-US" smtClean="0"/>
              <a:t>2021/5/18</a:t>
            </a:fld>
            <a:endParaRPr lang="zh-CN" altLang="en-US"/>
          </a:p>
        </p:txBody>
      </p:sp>
      <p:sp>
        <p:nvSpPr>
          <p:cNvPr id="6" name="页脚占位符 5">
            <a:extLst>
              <a:ext uri="{FF2B5EF4-FFF2-40B4-BE49-F238E27FC236}">
                <a16:creationId xmlns:a16="http://schemas.microsoft.com/office/drawing/2014/main" id="{057BA24F-30C3-49F1-A53D-221A5C13741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F8D25EBD-DEBF-41A3-9446-C7DED556EECD}"/>
              </a:ext>
            </a:extLst>
          </p:cNvPr>
          <p:cNvSpPr>
            <a:spLocks noGrp="1"/>
          </p:cNvSpPr>
          <p:nvPr>
            <p:ph type="sldNum" sz="quarter" idx="12"/>
          </p:nvPr>
        </p:nvSpPr>
        <p:spPr/>
        <p:txBody>
          <a:bodyPr/>
          <a:lstStyle/>
          <a:p>
            <a:fld id="{1149128A-A1D6-4620-8690-B07A5BB63E49}" type="slidenum">
              <a:rPr lang="zh-CN" altLang="en-US" smtClean="0"/>
              <a:t>‹#›</a:t>
            </a:fld>
            <a:endParaRPr lang="zh-CN" altLang="en-US"/>
          </a:p>
        </p:txBody>
      </p:sp>
    </p:spTree>
    <p:extLst>
      <p:ext uri="{BB962C8B-B14F-4D97-AF65-F5344CB8AC3E}">
        <p14:creationId xmlns:p14="http://schemas.microsoft.com/office/powerpoint/2010/main" val="525079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C3B751B1-738B-4537-B291-F3B74E03F7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1C39F19A-CB2C-43FE-9B98-031AB12AC7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B7151D13-8091-4D4B-BD0B-994FEE2977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135D09-25DB-4FD4-8EB5-4B1D8B6F269C}" type="datetimeFigureOut">
              <a:rPr lang="zh-CN" altLang="en-US" smtClean="0"/>
              <a:t>2021/5/18</a:t>
            </a:fld>
            <a:endParaRPr lang="zh-CN" altLang="en-US"/>
          </a:p>
        </p:txBody>
      </p:sp>
      <p:sp>
        <p:nvSpPr>
          <p:cNvPr id="5" name="页脚占位符 4">
            <a:extLst>
              <a:ext uri="{FF2B5EF4-FFF2-40B4-BE49-F238E27FC236}">
                <a16:creationId xmlns:a16="http://schemas.microsoft.com/office/drawing/2014/main" id="{BD7AA274-83DC-409B-8A45-964E1DD5B9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9603DDEC-19D3-4F05-9423-B558DE3805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49128A-A1D6-4620-8690-B07A5BB63E49}" type="slidenum">
              <a:rPr lang="zh-CN" altLang="en-US" smtClean="0"/>
              <a:t>‹#›</a:t>
            </a:fld>
            <a:endParaRPr lang="zh-CN" altLang="en-US"/>
          </a:p>
        </p:txBody>
      </p:sp>
    </p:spTree>
    <p:extLst>
      <p:ext uri="{BB962C8B-B14F-4D97-AF65-F5344CB8AC3E}">
        <p14:creationId xmlns:p14="http://schemas.microsoft.com/office/powerpoint/2010/main" val="1990376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 Id="rId5" Type="http://schemas.openxmlformats.org/officeDocument/2006/relationships/image" Target="../media/image10.png"/><Relationship Id="rId4"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image" Target="../media/image1.png"/><Relationship Id="rId4"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image" Target="../media/image2.png"/><Relationship Id="rId4"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3.png"/><Relationship Id="rId4"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image" Target="../media/image4.png"/><Relationship Id="rId4"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image" Target="../media/image5.png"/><Relationship Id="rId4"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image" Target="../media/image6.png"/><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矩形 61">
            <a:extLst>
              <a:ext uri="{FF2B5EF4-FFF2-40B4-BE49-F238E27FC236}">
                <a16:creationId xmlns:a16="http://schemas.microsoft.com/office/drawing/2014/main" id="{FD63A28C-68C0-4F80-82DA-9AB550B42F9C}"/>
              </a:ext>
            </a:extLst>
          </p:cNvPr>
          <p:cNvSpPr/>
          <p:nvPr/>
        </p:nvSpPr>
        <p:spPr>
          <a:xfrm>
            <a:off x="-14288" y="-36513"/>
            <a:ext cx="12214226" cy="6894513"/>
          </a:xfrm>
          <a:prstGeom prst="rect">
            <a:avLst/>
          </a:pr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dirty="0"/>
              <a:t>     </a:t>
            </a:r>
          </a:p>
          <a:p>
            <a:pPr algn="ctr" fontAlgn="auto">
              <a:spcBef>
                <a:spcPts val="0"/>
              </a:spcBef>
              <a:spcAft>
                <a:spcPts val="0"/>
              </a:spcAft>
              <a:defRPr/>
            </a:pPr>
            <a:r>
              <a:rPr lang="en-US" altLang="zh-CN" dirty="0"/>
              <a:t>   </a:t>
            </a:r>
            <a:endParaRPr lang="zh-CN" altLang="en-US" dirty="0"/>
          </a:p>
        </p:txBody>
      </p:sp>
      <p:sp>
        <p:nvSpPr>
          <p:cNvPr id="16" name="等腰三角形 15">
            <a:extLst>
              <a:ext uri="{FF2B5EF4-FFF2-40B4-BE49-F238E27FC236}">
                <a16:creationId xmlns:a16="http://schemas.microsoft.com/office/drawing/2014/main" id="{F85615D5-C987-4103-B20C-A003EC82F677}"/>
              </a:ext>
            </a:extLst>
          </p:cNvPr>
          <p:cNvSpPr/>
          <p:nvPr/>
        </p:nvSpPr>
        <p:spPr>
          <a:xfrm rot="1253674">
            <a:off x="795338" y="-2076450"/>
            <a:ext cx="11731625" cy="8956675"/>
          </a:xfrm>
          <a:prstGeom prst="triangl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58" name="等腰三角形 57">
            <a:extLst>
              <a:ext uri="{FF2B5EF4-FFF2-40B4-BE49-F238E27FC236}">
                <a16:creationId xmlns:a16="http://schemas.microsoft.com/office/drawing/2014/main" id="{116ADC24-7885-4630-8429-E3A5536FA0B0}"/>
              </a:ext>
            </a:extLst>
          </p:cNvPr>
          <p:cNvSpPr/>
          <p:nvPr/>
        </p:nvSpPr>
        <p:spPr>
          <a:xfrm rot="19619468">
            <a:off x="-874713" y="-2038350"/>
            <a:ext cx="11787188" cy="9001125"/>
          </a:xfrm>
          <a:prstGeom prst="triangl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60" name="等腰三角形 59">
            <a:extLst>
              <a:ext uri="{FF2B5EF4-FFF2-40B4-BE49-F238E27FC236}">
                <a16:creationId xmlns:a16="http://schemas.microsoft.com/office/drawing/2014/main" id="{EE32342A-6F4A-4A62-B147-23CBC1CA5578}"/>
              </a:ext>
            </a:extLst>
          </p:cNvPr>
          <p:cNvSpPr/>
          <p:nvPr/>
        </p:nvSpPr>
        <p:spPr>
          <a:xfrm rot="10421098">
            <a:off x="-992188" y="-134938"/>
            <a:ext cx="14197013" cy="10839451"/>
          </a:xfrm>
          <a:prstGeom prst="triangl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nvGrpSpPr>
          <p:cNvPr id="2056" name="组合 17">
            <a:extLst>
              <a:ext uri="{FF2B5EF4-FFF2-40B4-BE49-F238E27FC236}">
                <a16:creationId xmlns:a16="http://schemas.microsoft.com/office/drawing/2014/main" id="{A9C35B88-0FFF-436C-A748-E779CDA26C88}"/>
              </a:ext>
            </a:extLst>
          </p:cNvPr>
          <p:cNvGrpSpPr>
            <a:grpSpLocks/>
          </p:cNvGrpSpPr>
          <p:nvPr/>
        </p:nvGrpSpPr>
        <p:grpSpPr bwMode="auto">
          <a:xfrm>
            <a:off x="9629775" y="4711700"/>
            <a:ext cx="112713" cy="112713"/>
            <a:chOff x="9813132" y="4050512"/>
            <a:chExt cx="114294" cy="114294"/>
          </a:xfrm>
        </p:grpSpPr>
        <p:sp>
          <p:nvSpPr>
            <p:cNvPr id="17" name="椭圆 16">
              <a:extLst>
                <a:ext uri="{FF2B5EF4-FFF2-40B4-BE49-F238E27FC236}">
                  <a16:creationId xmlns:a16="http://schemas.microsoft.com/office/drawing/2014/main" id="{AE381E23-F697-4875-8514-BA8FFDDE6520}"/>
                </a:ext>
              </a:extLst>
            </p:cNvPr>
            <p:cNvSpPr/>
            <p:nvPr/>
          </p:nvSpPr>
          <p:spPr>
            <a:xfrm>
              <a:off x="9813132" y="4050512"/>
              <a:ext cx="114294" cy="114294"/>
            </a:xfrm>
            <a:prstGeom prst="ellipse">
              <a:avLst/>
            </a:prstGeom>
            <a:solidFill>
              <a:srgbClr val="3973EF">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64" name="椭圆 63">
              <a:extLst>
                <a:ext uri="{FF2B5EF4-FFF2-40B4-BE49-F238E27FC236}">
                  <a16:creationId xmlns:a16="http://schemas.microsoft.com/office/drawing/2014/main" id="{71723179-10E8-46CA-A8F6-E5A531C6F0A0}"/>
                </a:ext>
              </a:extLst>
            </p:cNvPr>
            <p:cNvSpPr/>
            <p:nvPr/>
          </p:nvSpPr>
          <p:spPr>
            <a:xfrm>
              <a:off x="9834059" y="4071439"/>
              <a:ext cx="72439" cy="72439"/>
            </a:xfrm>
            <a:prstGeom prst="ellipse">
              <a:avLst/>
            </a:prstGeom>
            <a:solidFill>
              <a:srgbClr val="3973E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057" name="组合 64">
            <a:extLst>
              <a:ext uri="{FF2B5EF4-FFF2-40B4-BE49-F238E27FC236}">
                <a16:creationId xmlns:a16="http://schemas.microsoft.com/office/drawing/2014/main" id="{042FB0BA-8E0D-4493-ABF9-9EDD73CCE24D}"/>
              </a:ext>
            </a:extLst>
          </p:cNvPr>
          <p:cNvGrpSpPr>
            <a:grpSpLocks/>
          </p:cNvGrpSpPr>
          <p:nvPr/>
        </p:nvGrpSpPr>
        <p:grpSpPr bwMode="auto">
          <a:xfrm>
            <a:off x="2495550" y="2287588"/>
            <a:ext cx="114300" cy="114300"/>
            <a:chOff x="9813132" y="4050512"/>
            <a:chExt cx="114294" cy="114294"/>
          </a:xfrm>
        </p:grpSpPr>
        <p:sp>
          <p:nvSpPr>
            <p:cNvPr id="66" name="椭圆 65">
              <a:extLst>
                <a:ext uri="{FF2B5EF4-FFF2-40B4-BE49-F238E27FC236}">
                  <a16:creationId xmlns:a16="http://schemas.microsoft.com/office/drawing/2014/main" id="{19E6A634-29F6-46F5-9F74-9E3B2583CC01}"/>
                </a:ext>
              </a:extLst>
            </p:cNvPr>
            <p:cNvSpPr/>
            <p:nvPr/>
          </p:nvSpPr>
          <p:spPr>
            <a:xfrm>
              <a:off x="9813132" y="4050512"/>
              <a:ext cx="114294" cy="114294"/>
            </a:xfrm>
            <a:prstGeom prst="ellipse">
              <a:avLst/>
            </a:prstGeom>
            <a:solidFill>
              <a:srgbClr val="3973EF">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67" name="椭圆 66">
              <a:extLst>
                <a:ext uri="{FF2B5EF4-FFF2-40B4-BE49-F238E27FC236}">
                  <a16:creationId xmlns:a16="http://schemas.microsoft.com/office/drawing/2014/main" id="{68093F83-1E63-476A-A95B-7136A226F070}"/>
                </a:ext>
              </a:extLst>
            </p:cNvPr>
            <p:cNvSpPr/>
            <p:nvPr/>
          </p:nvSpPr>
          <p:spPr>
            <a:xfrm>
              <a:off x="9833769" y="4071148"/>
              <a:ext cx="73021" cy="73021"/>
            </a:xfrm>
            <a:prstGeom prst="ellipse">
              <a:avLst/>
            </a:prstGeom>
            <a:solidFill>
              <a:srgbClr val="3973E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058" name="组合 67">
            <a:extLst>
              <a:ext uri="{FF2B5EF4-FFF2-40B4-BE49-F238E27FC236}">
                <a16:creationId xmlns:a16="http://schemas.microsoft.com/office/drawing/2014/main" id="{8C3913B8-7173-4812-9624-03392E5721AA}"/>
              </a:ext>
            </a:extLst>
          </p:cNvPr>
          <p:cNvGrpSpPr>
            <a:grpSpLocks/>
          </p:cNvGrpSpPr>
          <p:nvPr/>
        </p:nvGrpSpPr>
        <p:grpSpPr bwMode="auto">
          <a:xfrm>
            <a:off x="2476500" y="5565775"/>
            <a:ext cx="114300" cy="114300"/>
            <a:chOff x="9813132" y="4050512"/>
            <a:chExt cx="114294" cy="114294"/>
          </a:xfrm>
        </p:grpSpPr>
        <p:sp>
          <p:nvSpPr>
            <p:cNvPr id="69" name="椭圆 68">
              <a:extLst>
                <a:ext uri="{FF2B5EF4-FFF2-40B4-BE49-F238E27FC236}">
                  <a16:creationId xmlns:a16="http://schemas.microsoft.com/office/drawing/2014/main" id="{ACFDC0EA-4EA6-4E1C-A974-0007C9D4CA47}"/>
                </a:ext>
              </a:extLst>
            </p:cNvPr>
            <p:cNvSpPr/>
            <p:nvPr/>
          </p:nvSpPr>
          <p:spPr>
            <a:xfrm>
              <a:off x="9813132" y="4050512"/>
              <a:ext cx="114294" cy="114294"/>
            </a:xfrm>
            <a:prstGeom prst="ellipse">
              <a:avLst/>
            </a:prstGeom>
            <a:solidFill>
              <a:srgbClr val="3973EF">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0" name="椭圆 69">
              <a:extLst>
                <a:ext uri="{FF2B5EF4-FFF2-40B4-BE49-F238E27FC236}">
                  <a16:creationId xmlns:a16="http://schemas.microsoft.com/office/drawing/2014/main" id="{8D649C83-8E91-44A8-B424-22DF317B189F}"/>
                </a:ext>
              </a:extLst>
            </p:cNvPr>
            <p:cNvSpPr/>
            <p:nvPr/>
          </p:nvSpPr>
          <p:spPr>
            <a:xfrm>
              <a:off x="9833769" y="4071149"/>
              <a:ext cx="73021" cy="73021"/>
            </a:xfrm>
            <a:prstGeom prst="ellipse">
              <a:avLst/>
            </a:prstGeom>
            <a:solidFill>
              <a:srgbClr val="3973E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2060" name="组合 71">
            <a:extLst>
              <a:ext uri="{FF2B5EF4-FFF2-40B4-BE49-F238E27FC236}">
                <a16:creationId xmlns:a16="http://schemas.microsoft.com/office/drawing/2014/main" id="{ED99888D-2054-4E35-900B-2677941E754F}"/>
              </a:ext>
            </a:extLst>
          </p:cNvPr>
          <p:cNvGrpSpPr>
            <a:grpSpLocks/>
          </p:cNvGrpSpPr>
          <p:nvPr/>
        </p:nvGrpSpPr>
        <p:grpSpPr bwMode="auto">
          <a:xfrm>
            <a:off x="5638800" y="7938"/>
            <a:ext cx="114300" cy="114300"/>
            <a:chOff x="9813132" y="4050512"/>
            <a:chExt cx="114294" cy="114294"/>
          </a:xfrm>
        </p:grpSpPr>
        <p:sp>
          <p:nvSpPr>
            <p:cNvPr id="73" name="椭圆 72">
              <a:extLst>
                <a:ext uri="{FF2B5EF4-FFF2-40B4-BE49-F238E27FC236}">
                  <a16:creationId xmlns:a16="http://schemas.microsoft.com/office/drawing/2014/main" id="{B3CAF4BB-BF23-4463-97DC-680B9F1201AC}"/>
                </a:ext>
              </a:extLst>
            </p:cNvPr>
            <p:cNvSpPr/>
            <p:nvPr/>
          </p:nvSpPr>
          <p:spPr>
            <a:xfrm>
              <a:off x="9813132" y="4050512"/>
              <a:ext cx="114294" cy="114294"/>
            </a:xfrm>
            <a:prstGeom prst="ellipse">
              <a:avLst/>
            </a:prstGeom>
            <a:solidFill>
              <a:srgbClr val="3973EF">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4" name="椭圆 73">
              <a:extLst>
                <a:ext uri="{FF2B5EF4-FFF2-40B4-BE49-F238E27FC236}">
                  <a16:creationId xmlns:a16="http://schemas.microsoft.com/office/drawing/2014/main" id="{8BF85396-20DC-4EB9-98F0-88E3113EA6C0}"/>
                </a:ext>
              </a:extLst>
            </p:cNvPr>
            <p:cNvSpPr/>
            <p:nvPr/>
          </p:nvSpPr>
          <p:spPr>
            <a:xfrm>
              <a:off x="9833769" y="4071148"/>
              <a:ext cx="73021" cy="73021"/>
            </a:xfrm>
            <a:prstGeom prst="ellipse">
              <a:avLst/>
            </a:prstGeom>
            <a:solidFill>
              <a:srgbClr val="3973E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21" name="文本框 20">
            <a:extLst>
              <a:ext uri="{FF2B5EF4-FFF2-40B4-BE49-F238E27FC236}">
                <a16:creationId xmlns:a16="http://schemas.microsoft.com/office/drawing/2014/main" id="{DC3DF4FB-9C9C-4AFF-BF6B-8350D08FBA15}"/>
              </a:ext>
            </a:extLst>
          </p:cNvPr>
          <p:cNvSpPr txBox="1"/>
          <p:nvPr/>
        </p:nvSpPr>
        <p:spPr>
          <a:xfrm>
            <a:off x="1794536" y="1911167"/>
            <a:ext cx="8847524" cy="1754326"/>
          </a:xfrm>
          <a:prstGeom prst="rect">
            <a:avLst/>
          </a:prstGeom>
          <a:noFill/>
        </p:spPr>
        <p:txBody>
          <a:bodyPr wrap="square" rtlCol="0">
            <a:spAutoFit/>
          </a:bodyPr>
          <a:lstStyle/>
          <a:p>
            <a:pPr algn="ctr"/>
            <a:r>
              <a:rPr lang="en-US" altLang="zh-CN" sz="5400" b="1" i="0" dirty="0">
                <a:solidFill>
                  <a:srgbClr val="0066FF"/>
                </a:solidFill>
                <a:effectLst/>
                <a:latin typeface="SimSun" panose="02010600030101010101" pitchFamily="2" charset="-122"/>
                <a:ea typeface="SimSun" panose="02010600030101010101" pitchFamily="2" charset="-122"/>
              </a:rPr>
              <a:t>UAV</a:t>
            </a:r>
            <a:r>
              <a:rPr lang="zh-CN" altLang="en-US" sz="5400" b="1" i="0">
                <a:solidFill>
                  <a:srgbClr val="0066FF"/>
                </a:solidFill>
                <a:effectLst/>
                <a:latin typeface="SimSun" panose="02010600030101010101" pitchFamily="2" charset="-122"/>
                <a:ea typeface="SimSun" panose="02010600030101010101" pitchFamily="2" charset="-122"/>
              </a:rPr>
              <a:t>中基于博弈论</a:t>
            </a:r>
            <a:r>
              <a:rPr lang="zh-CN" altLang="en-US" sz="5400" b="1" i="0" dirty="0">
                <a:solidFill>
                  <a:srgbClr val="0066FF"/>
                </a:solidFill>
                <a:effectLst/>
                <a:latin typeface="SimSun" panose="02010600030101010101" pitchFamily="2" charset="-122"/>
                <a:ea typeface="SimSun" panose="02010600030101010101" pitchFamily="2" charset="-122"/>
              </a:rPr>
              <a:t>的边缘计算任务卸载优化研究</a:t>
            </a:r>
            <a:endParaRPr lang="zh-CN" altLang="en-US" dirty="0"/>
          </a:p>
        </p:txBody>
      </p:sp>
      <p:sp>
        <p:nvSpPr>
          <p:cNvPr id="22" name="文本框 21">
            <a:extLst>
              <a:ext uri="{FF2B5EF4-FFF2-40B4-BE49-F238E27FC236}">
                <a16:creationId xmlns:a16="http://schemas.microsoft.com/office/drawing/2014/main" id="{5416EDEF-0B01-4BA0-A2B8-32C096C9456F}"/>
              </a:ext>
            </a:extLst>
          </p:cNvPr>
          <p:cNvSpPr txBox="1"/>
          <p:nvPr/>
        </p:nvSpPr>
        <p:spPr>
          <a:xfrm>
            <a:off x="7179742" y="4292250"/>
            <a:ext cx="2808312" cy="369332"/>
          </a:xfrm>
          <a:prstGeom prst="rect">
            <a:avLst/>
          </a:prstGeom>
          <a:noFill/>
        </p:spPr>
        <p:txBody>
          <a:bodyPr wrap="square" rtlCol="0">
            <a:spAutoFit/>
          </a:bodyPr>
          <a:lstStyle/>
          <a:p>
            <a:r>
              <a:rPr lang="zh-CN" altLang="en-US" dirty="0">
                <a:solidFill>
                  <a:srgbClr val="0066FF"/>
                </a:solidFill>
              </a:rPr>
              <a:t>汇报人：李毅翔</a:t>
            </a:r>
            <a:endParaRPr lang="en-US" altLang="zh-CN" dirty="0">
              <a:solidFill>
                <a:srgbClr val="0066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wrap="square" lIns="91440" tIns="45720" rIns="91440" bIns="45720" rtlCol="0" anchor="ctr">
            <a:normAutofit/>
          </a:bodyPr>
          <a:lstStyle/>
          <a:p>
            <a:endParaRPr lang="zh-CN" altLang="en-US" sz="3600" dirty="0">
              <a:solidFill>
                <a:schemeClr val="tx1"/>
              </a:solidFill>
            </a:endParaRPr>
          </a:p>
        </p:txBody>
      </p:sp>
      <p:grpSp>
        <p:nvGrpSpPr>
          <p:cNvPr id="4" name="组合 61">
            <a:extLst>
              <a:ext uri="{FF2B5EF4-FFF2-40B4-BE49-F238E27FC236}">
                <a16:creationId xmlns:a16="http://schemas.microsoft.com/office/drawing/2014/main" id="{9FF76F01-EB1C-40B5-8765-1F921C28228A}"/>
              </a:ext>
            </a:extLst>
          </p:cNvPr>
          <p:cNvGrpSpPr>
            <a:grpSpLocks/>
          </p:cNvGrpSpPr>
          <p:nvPr/>
        </p:nvGrpSpPr>
        <p:grpSpPr bwMode="auto">
          <a:xfrm>
            <a:off x="0" y="11112"/>
            <a:ext cx="1779588" cy="1246188"/>
            <a:chOff x="1" y="-3185"/>
            <a:chExt cx="1147647" cy="802770"/>
          </a:xfrm>
        </p:grpSpPr>
        <p:grpSp>
          <p:nvGrpSpPr>
            <p:cNvPr id="5" name="组合 62">
              <a:extLst>
                <a:ext uri="{FF2B5EF4-FFF2-40B4-BE49-F238E27FC236}">
                  <a16:creationId xmlns:a16="http://schemas.microsoft.com/office/drawing/2014/main" id="{63444F2C-3864-4F02-9819-E87FF3E67B0D}"/>
                </a:ext>
              </a:extLst>
            </p:cNvPr>
            <p:cNvGrpSpPr/>
            <p:nvPr/>
          </p:nvGrpSpPr>
          <p:grpSpPr>
            <a:xfrm flipH="1">
              <a:off x="1" y="1"/>
              <a:ext cx="1147647" cy="799584"/>
              <a:chOff x="6558953" y="-4885"/>
              <a:chExt cx="2449007" cy="1706261"/>
            </a:xfrm>
            <a:noFill/>
          </p:grpSpPr>
          <p:grpSp>
            <p:nvGrpSpPr>
              <p:cNvPr id="8" name="组合 64">
                <a:extLst>
                  <a:ext uri="{FF2B5EF4-FFF2-40B4-BE49-F238E27FC236}">
                    <a16:creationId xmlns:a16="http://schemas.microsoft.com/office/drawing/2014/main" id="{B794B486-EC1A-41A5-A9FB-B9894CC3AE01}"/>
                  </a:ext>
                </a:extLst>
              </p:cNvPr>
              <p:cNvGrpSpPr/>
              <p:nvPr/>
            </p:nvGrpSpPr>
            <p:grpSpPr>
              <a:xfrm rot="10800000">
                <a:off x="7028698" y="-4885"/>
                <a:ext cx="1979262" cy="1706261"/>
                <a:chOff x="3332480" y="609600"/>
                <a:chExt cx="2663546" cy="2296160"/>
              </a:xfrm>
              <a:grpFill/>
            </p:grpSpPr>
            <p:sp>
              <p:nvSpPr>
                <p:cNvPr id="12" name="等腰三角形 11">
                  <a:extLst>
                    <a:ext uri="{FF2B5EF4-FFF2-40B4-BE49-F238E27FC236}">
                      <a16:creationId xmlns:a16="http://schemas.microsoft.com/office/drawing/2014/main" id="{BEF4D60C-2C9E-4EDA-962C-D7E5D9F9533D}"/>
                    </a:ext>
                  </a:extLst>
                </p:cNvPr>
                <p:cNvSpPr/>
                <p:nvPr/>
              </p:nvSpPr>
              <p:spPr>
                <a:xfrm>
                  <a:off x="3332480"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3" name="等腰三角形 12">
                  <a:extLst>
                    <a:ext uri="{FF2B5EF4-FFF2-40B4-BE49-F238E27FC236}">
                      <a16:creationId xmlns:a16="http://schemas.microsoft.com/office/drawing/2014/main" id="{273B6D6E-B1DC-498F-B2DD-6236435637C4}"/>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nvGrpSpPr>
              <p:cNvPr id="9" name="组合 65">
                <a:extLst>
                  <a:ext uri="{FF2B5EF4-FFF2-40B4-BE49-F238E27FC236}">
                    <a16:creationId xmlns:a16="http://schemas.microsoft.com/office/drawing/2014/main" id="{E71EA871-F497-42EF-B152-B32B7B215A67}"/>
                  </a:ext>
                </a:extLst>
              </p:cNvPr>
              <p:cNvGrpSpPr/>
              <p:nvPr/>
            </p:nvGrpSpPr>
            <p:grpSpPr>
              <a:xfrm rot="10800000">
                <a:off x="6558953" y="0"/>
                <a:ext cx="1161080" cy="1000931"/>
                <a:chOff x="3681031" y="609600"/>
                <a:chExt cx="2663546" cy="2296160"/>
              </a:xfrm>
              <a:grpFill/>
            </p:grpSpPr>
            <p:sp>
              <p:nvSpPr>
                <p:cNvPr id="10" name="等腰三角形 9">
                  <a:extLst>
                    <a:ext uri="{FF2B5EF4-FFF2-40B4-BE49-F238E27FC236}">
                      <a16:creationId xmlns:a16="http://schemas.microsoft.com/office/drawing/2014/main" id="{645FE21B-1D9D-41A5-ADE6-1ADE9694A96F}"/>
                    </a:ext>
                  </a:extLst>
                </p:cNvPr>
                <p:cNvSpPr/>
                <p:nvPr/>
              </p:nvSpPr>
              <p:spPr>
                <a:xfrm>
                  <a:off x="3681031"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1" name="等腰三角形 10">
                  <a:extLst>
                    <a:ext uri="{FF2B5EF4-FFF2-40B4-BE49-F238E27FC236}">
                      <a16:creationId xmlns:a16="http://schemas.microsoft.com/office/drawing/2014/main" id="{E886CA35-6552-414F-9678-60109A20DDCA}"/>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sp>
          <p:nvSpPr>
            <p:cNvPr id="7" name="等腰三角形 6">
              <a:extLst>
                <a:ext uri="{FF2B5EF4-FFF2-40B4-BE49-F238E27FC236}">
                  <a16:creationId xmlns:a16="http://schemas.microsoft.com/office/drawing/2014/main" id="{4261CCD5-F169-4341-A596-E78E2BBD785D}"/>
                </a:ext>
              </a:extLst>
            </p:cNvPr>
            <p:cNvSpPr/>
            <p:nvPr/>
          </p:nvSpPr>
          <p:spPr>
            <a:xfrm rot="10800000" flipH="1">
              <a:off x="501649" y="-3185"/>
              <a:ext cx="610167" cy="525635"/>
            </a:xfrm>
            <a:prstGeom prst="triangle">
              <a:avLst/>
            </a:prstGeom>
            <a:solidFill>
              <a:srgbClr val="3973E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sp>
        <p:nvSpPr>
          <p:cNvPr id="15" name="矩形 14">
            <a:extLst>
              <a:ext uri="{FF2B5EF4-FFF2-40B4-BE49-F238E27FC236}">
                <a16:creationId xmlns:a16="http://schemas.microsoft.com/office/drawing/2014/main" id="{D606E1C3-6C36-4527-B102-B0D5934961C8}"/>
              </a:ext>
            </a:extLst>
          </p:cNvPr>
          <p:cNvSpPr/>
          <p:nvPr/>
        </p:nvSpPr>
        <p:spPr>
          <a:xfrm>
            <a:off x="935881" y="1690688"/>
            <a:ext cx="9612713" cy="369332"/>
          </a:xfrm>
          <a:prstGeom prst="rect">
            <a:avLst/>
          </a:prstGeom>
        </p:spPr>
        <p:txBody>
          <a:bodyPr wrap="square">
            <a:spAutoFit/>
          </a:bodyPr>
          <a:lstStyle/>
          <a:p>
            <a:endParaRPr lang="zh-CN" altLang="zh-CN" dirty="0"/>
          </a:p>
        </p:txBody>
      </p:sp>
      <p:pic>
        <p:nvPicPr>
          <p:cNvPr id="26" name="图片 25">
            <a:extLst>
              <a:ext uri="{FF2B5EF4-FFF2-40B4-BE49-F238E27FC236}">
                <a16:creationId xmlns:a16="http://schemas.microsoft.com/office/drawing/2014/main" id="{0FBA0515-CB6D-472C-BACB-709D29D3F9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31158" y="1489983"/>
            <a:ext cx="5579589" cy="1819723"/>
          </a:xfrm>
          <a:prstGeom prst="rect">
            <a:avLst/>
          </a:prstGeom>
        </p:spPr>
      </p:pic>
      <p:sp>
        <p:nvSpPr>
          <p:cNvPr id="27" name="文本框 26">
            <a:extLst>
              <a:ext uri="{FF2B5EF4-FFF2-40B4-BE49-F238E27FC236}">
                <a16:creationId xmlns:a16="http://schemas.microsoft.com/office/drawing/2014/main" id="{CCBEAB73-9F81-4163-A7CB-8354646F975B}"/>
              </a:ext>
            </a:extLst>
          </p:cNvPr>
          <p:cNvSpPr txBox="1"/>
          <p:nvPr/>
        </p:nvSpPr>
        <p:spPr>
          <a:xfrm>
            <a:off x="1150070" y="3685880"/>
            <a:ext cx="9907571" cy="646331"/>
          </a:xfrm>
          <a:prstGeom prst="rect">
            <a:avLst/>
          </a:prstGeom>
          <a:noFill/>
        </p:spPr>
        <p:txBody>
          <a:bodyPr wrap="square" rtlCol="0">
            <a:spAutoFit/>
          </a:bodyPr>
          <a:lstStyle/>
          <a:p>
            <a:r>
              <a:rPr lang="en-US" altLang="zh-CN" sz="1800" spc="10" dirty="0">
                <a:effectLst/>
                <a:ea typeface="宋体" panose="02010600030101010101" pitchFamily="2" charset="-122"/>
                <a:cs typeface="宋体" panose="02010600030101010101" pitchFamily="2" charset="-122"/>
              </a:rPr>
              <a:t>       </a:t>
            </a:r>
            <a:r>
              <a:rPr lang="zh-CN" altLang="zh-CN" sz="1800" spc="10" dirty="0">
                <a:effectLst/>
                <a:ea typeface="宋体" panose="02010600030101010101" pitchFamily="2" charset="-122"/>
                <a:cs typeface="宋体" panose="02010600030101010101" pitchFamily="2" charset="-122"/>
              </a:rPr>
              <a:t>因为公式满足潜在函数的定义，它是确保低</a:t>
            </a:r>
            <a:r>
              <a:rPr lang="zh-CN" altLang="zh-CN" sz="1800" spc="-5" dirty="0">
                <a:effectLst/>
                <a:ea typeface="宋体" panose="02010600030101010101" pitchFamily="2" charset="-122"/>
                <a:cs typeface="宋体" panose="02010600030101010101" pitchFamily="2" charset="-122"/>
              </a:rPr>
              <a:t>开销和实现所请求任务之间的最佳平衡的唯一解，</a:t>
            </a:r>
            <a:r>
              <a:rPr lang="zh-CN" altLang="zh-CN" sz="1800" spc="65" dirty="0">
                <a:effectLst/>
                <a:ea typeface="宋体" panose="02010600030101010101" pitchFamily="2" charset="-122"/>
                <a:cs typeface="宋体" panose="02010600030101010101" pitchFamily="2" charset="-122"/>
              </a:rPr>
              <a:t> </a:t>
            </a:r>
            <a:r>
              <a:rPr lang="zh-CN" altLang="zh-CN" sz="1800" spc="5" dirty="0">
                <a:effectLst/>
                <a:ea typeface="宋体" panose="02010600030101010101" pitchFamily="2" charset="-122"/>
                <a:cs typeface="宋体" panose="02010600030101010101" pitchFamily="2" charset="-122"/>
              </a:rPr>
              <a:t>所以</a:t>
            </a:r>
            <a:r>
              <a:rPr lang="en-US" altLang="zh-CN" sz="1800" i="1" spc="5" dirty="0">
                <a:effectLst/>
                <a:latin typeface="Times New Roman" panose="02020603050405020304" pitchFamily="18" charset="0"/>
                <a:ea typeface="Times New Roman" panose="02020603050405020304" pitchFamily="18" charset="0"/>
              </a:rPr>
              <a:t>μ</a:t>
            </a:r>
            <a:r>
              <a:rPr lang="en-US" altLang="zh-CN" sz="1800" spc="5" dirty="0">
                <a:effectLst/>
                <a:latin typeface="Times New Roman" panose="02020603050405020304" pitchFamily="18" charset="0"/>
                <a:ea typeface="Times New Roman" panose="02020603050405020304" pitchFamily="18" charset="0"/>
              </a:rPr>
              <a:t>(</a:t>
            </a:r>
            <a:r>
              <a:rPr lang="en-US" altLang="zh-CN" sz="1800" i="1" spc="5" dirty="0">
                <a:effectLst/>
                <a:latin typeface="Times New Roman" panose="02020603050405020304" pitchFamily="18" charset="0"/>
                <a:ea typeface="Times New Roman" panose="02020603050405020304" pitchFamily="18" charset="0"/>
              </a:rPr>
              <a:t>D,A,G</a:t>
            </a:r>
            <a:r>
              <a:rPr lang="en-US" altLang="zh-CN" sz="1800" spc="5" dirty="0">
                <a:effectLst/>
                <a:latin typeface="Times New Roman" panose="02020603050405020304" pitchFamily="18" charset="0"/>
                <a:ea typeface="Times New Roman" panose="02020603050405020304" pitchFamily="18" charset="0"/>
              </a:rPr>
              <a:t>)</a:t>
            </a:r>
            <a:r>
              <a:rPr lang="zh-CN" altLang="zh-CN" sz="1800" spc="5" dirty="0">
                <a:effectLst/>
                <a:ea typeface="宋体" panose="02010600030101010101" pitchFamily="2" charset="-122"/>
                <a:cs typeface="宋体" panose="02010600030101010101" pitchFamily="2" charset="-122"/>
              </a:rPr>
              <a:t>是一种潜在博弈。因此</a:t>
            </a:r>
            <a:r>
              <a:rPr lang="zh-CN" altLang="zh-CN" sz="1800" spc="-150" dirty="0">
                <a:effectLst/>
                <a:ea typeface="宋体" panose="02010600030101010101" pitchFamily="2" charset="-122"/>
                <a:cs typeface="宋体" panose="02010600030101010101" pitchFamily="2" charset="-122"/>
              </a:rPr>
              <a:t> </a:t>
            </a:r>
            <a:r>
              <a:rPr lang="en-US" altLang="zh-CN" sz="1800" spc="5" dirty="0">
                <a:effectLst/>
                <a:latin typeface="Times New Roman" panose="02020603050405020304" pitchFamily="18" charset="0"/>
                <a:ea typeface="Times New Roman" panose="02020603050405020304" pitchFamily="18" charset="0"/>
              </a:rPr>
              <a:t>NE</a:t>
            </a:r>
            <a:r>
              <a:rPr lang="en-US" altLang="zh-CN" sz="1800" spc="70" dirty="0">
                <a:effectLst/>
                <a:latin typeface="Times New Roman" panose="02020603050405020304" pitchFamily="18" charset="0"/>
                <a:ea typeface="Times New Roman" panose="02020603050405020304" pitchFamily="18" charset="0"/>
              </a:rPr>
              <a:t> </a:t>
            </a:r>
            <a:r>
              <a:rPr lang="zh-CN" altLang="zh-CN" sz="1800" spc="5" dirty="0">
                <a:effectLst/>
                <a:ea typeface="宋体" panose="02010600030101010101" pitchFamily="2" charset="-122"/>
                <a:cs typeface="宋体" panose="02010600030101010101" pitchFamily="2" charset="-122"/>
              </a:rPr>
              <a:t>解是唯一</a:t>
            </a:r>
            <a:r>
              <a:rPr lang="zh-CN" altLang="zh-CN" sz="1800" dirty="0">
                <a:effectLst/>
                <a:ea typeface="宋体" panose="02010600030101010101" pitchFamily="2" charset="-122"/>
                <a:cs typeface="宋体" panose="02010600030101010101" pitchFamily="2" charset="-122"/>
              </a:rPr>
              <a:t> </a:t>
            </a:r>
            <a:r>
              <a:rPr lang="zh-CN" altLang="zh-CN" sz="1800" spc="10" dirty="0">
                <a:effectLst/>
                <a:ea typeface="宋体" panose="02010600030101010101" pitchFamily="2" charset="-122"/>
                <a:cs typeface="宋体" panose="02010600030101010101" pitchFamily="2" charset="-122"/>
              </a:rPr>
              <a:t>的，它等于</a:t>
            </a:r>
            <a:r>
              <a:rPr lang="en-US" altLang="zh-CN" sz="1800" spc="10" dirty="0">
                <a:effectLst/>
                <a:ea typeface="宋体" panose="02010600030101010101" pitchFamily="2" charset="-122"/>
                <a:cs typeface="宋体" panose="02010600030101010101" pitchFamily="2" charset="-122"/>
              </a:rPr>
              <a:t>           </a:t>
            </a:r>
            <a:r>
              <a:rPr lang="zh-CN" altLang="zh-CN" sz="1800" spc="10" dirty="0">
                <a:effectLst/>
                <a:ea typeface="宋体" panose="02010600030101010101" pitchFamily="2" charset="-122"/>
                <a:cs typeface="宋体" panose="02010600030101010101" pitchFamily="2" charset="-122"/>
              </a:rPr>
              <a:t>。在实际实验中，参与者从</a:t>
            </a:r>
            <a:r>
              <a:rPr lang="en-US" altLang="zh-CN" sz="1800" spc="10" dirty="0">
                <a:effectLst/>
                <a:ea typeface="宋体" panose="02010600030101010101" pitchFamily="2" charset="-122"/>
                <a:cs typeface="宋体" panose="02010600030101010101" pitchFamily="2" charset="-122"/>
              </a:rPr>
              <a:t> </a:t>
            </a:r>
            <a:endParaRPr lang="zh-CN" altLang="en-US" dirty="0"/>
          </a:p>
        </p:txBody>
      </p:sp>
      <p:pic>
        <p:nvPicPr>
          <p:cNvPr id="31" name="图片 30">
            <a:extLst>
              <a:ext uri="{FF2B5EF4-FFF2-40B4-BE49-F238E27FC236}">
                <a16:creationId xmlns:a16="http://schemas.microsoft.com/office/drawing/2014/main" id="{9DCDAA3F-916D-426E-B5F8-06ED07C28C51}"/>
              </a:ext>
            </a:extLst>
          </p:cNvPr>
          <p:cNvPicPr>
            <a:picLocks noChangeAspect="1"/>
          </p:cNvPicPr>
          <p:nvPr/>
        </p:nvPicPr>
        <p:blipFill>
          <a:blip r:embed="rId6"/>
          <a:stretch>
            <a:fillRect/>
          </a:stretch>
        </p:blipFill>
        <p:spPr>
          <a:xfrm>
            <a:off x="7492786" y="3989286"/>
            <a:ext cx="600075" cy="266700"/>
          </a:xfrm>
          <a:prstGeom prst="rect">
            <a:avLst/>
          </a:prstGeom>
        </p:spPr>
      </p:pic>
      <p:pic>
        <p:nvPicPr>
          <p:cNvPr id="3080" name="图片 3079">
            <a:extLst>
              <a:ext uri="{FF2B5EF4-FFF2-40B4-BE49-F238E27FC236}">
                <a16:creationId xmlns:a16="http://schemas.microsoft.com/office/drawing/2014/main" id="{3F2D5869-A105-4BFE-B42C-383FF7D3F5C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47327" y="4332211"/>
            <a:ext cx="2549873" cy="369331"/>
          </a:xfrm>
          <a:prstGeom prst="rect">
            <a:avLst/>
          </a:prstGeom>
        </p:spPr>
      </p:pic>
      <p:sp>
        <p:nvSpPr>
          <p:cNvPr id="3081" name="文本框 3080">
            <a:extLst>
              <a:ext uri="{FF2B5EF4-FFF2-40B4-BE49-F238E27FC236}">
                <a16:creationId xmlns:a16="http://schemas.microsoft.com/office/drawing/2014/main" id="{5021B82A-C91D-4406-B301-4D140D36205F}"/>
              </a:ext>
            </a:extLst>
          </p:cNvPr>
          <p:cNvSpPr txBox="1"/>
          <p:nvPr/>
        </p:nvSpPr>
        <p:spPr>
          <a:xfrm>
            <a:off x="3819658" y="4286574"/>
            <a:ext cx="7335240" cy="369332"/>
          </a:xfrm>
          <a:prstGeom prst="rect">
            <a:avLst/>
          </a:prstGeom>
          <a:noFill/>
        </p:spPr>
        <p:txBody>
          <a:bodyPr wrap="square" rtlCol="0">
            <a:spAutoFit/>
          </a:bodyPr>
          <a:lstStyle/>
          <a:p>
            <a:r>
              <a:rPr lang="zh-CN" altLang="zh-CN" sz="1800" spc="20" dirty="0">
                <a:effectLst/>
                <a:ea typeface="宋体" panose="02010600030101010101" pitchFamily="2" charset="-122"/>
                <a:cs typeface="宋体" panose="02010600030101010101" pitchFamily="2" charset="-122"/>
              </a:rPr>
              <a:t>这三个可能值中选</a:t>
            </a:r>
            <a:r>
              <a:rPr lang="zh-CN" altLang="zh-CN" sz="1800" spc="-5" dirty="0">
                <a:effectLst/>
                <a:ea typeface="宋体" panose="02010600030101010101" pitchFamily="2" charset="-122"/>
                <a:cs typeface="宋体" panose="02010600030101010101" pitchFamily="2" charset="-122"/>
              </a:rPr>
              <a:t>择最小值对应的策略。</a:t>
            </a:r>
            <a:endParaRPr lang="zh-CN" altLang="en-US" dirty="0"/>
          </a:p>
        </p:txBody>
      </p:sp>
    </p:spTree>
    <p:custDataLst>
      <p:tags r:id="rId1"/>
    </p:custDataLst>
    <p:extLst>
      <p:ext uri="{BB962C8B-B14F-4D97-AF65-F5344CB8AC3E}">
        <p14:creationId xmlns:p14="http://schemas.microsoft.com/office/powerpoint/2010/main" val="784390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wrap="square" lIns="91440" tIns="45720" rIns="91440" bIns="45720" rtlCol="0" anchor="ctr">
            <a:normAutofit/>
          </a:bodyPr>
          <a:lstStyle/>
          <a:p>
            <a:r>
              <a:rPr lang="zh-CN" altLang="en-US" sz="3600" dirty="0">
                <a:solidFill>
                  <a:srgbClr val="0066FF"/>
                </a:solidFill>
              </a:rPr>
              <a:t>基于博弈理论的计算卸载最优算法</a:t>
            </a:r>
            <a:endParaRPr lang="zh-CN" altLang="en-US" sz="3600" dirty="0">
              <a:solidFill>
                <a:schemeClr val="tx1"/>
              </a:solidFill>
            </a:endParaRPr>
          </a:p>
        </p:txBody>
      </p:sp>
      <p:grpSp>
        <p:nvGrpSpPr>
          <p:cNvPr id="4" name="组合 61">
            <a:extLst>
              <a:ext uri="{FF2B5EF4-FFF2-40B4-BE49-F238E27FC236}">
                <a16:creationId xmlns:a16="http://schemas.microsoft.com/office/drawing/2014/main" id="{9FF76F01-EB1C-40B5-8765-1F921C28228A}"/>
              </a:ext>
            </a:extLst>
          </p:cNvPr>
          <p:cNvGrpSpPr>
            <a:grpSpLocks/>
          </p:cNvGrpSpPr>
          <p:nvPr/>
        </p:nvGrpSpPr>
        <p:grpSpPr bwMode="auto">
          <a:xfrm>
            <a:off x="0" y="11112"/>
            <a:ext cx="1779588" cy="1246188"/>
            <a:chOff x="1" y="-3185"/>
            <a:chExt cx="1147647" cy="802770"/>
          </a:xfrm>
        </p:grpSpPr>
        <p:grpSp>
          <p:nvGrpSpPr>
            <p:cNvPr id="5" name="组合 62">
              <a:extLst>
                <a:ext uri="{FF2B5EF4-FFF2-40B4-BE49-F238E27FC236}">
                  <a16:creationId xmlns:a16="http://schemas.microsoft.com/office/drawing/2014/main" id="{63444F2C-3864-4F02-9819-E87FF3E67B0D}"/>
                </a:ext>
              </a:extLst>
            </p:cNvPr>
            <p:cNvGrpSpPr/>
            <p:nvPr/>
          </p:nvGrpSpPr>
          <p:grpSpPr>
            <a:xfrm flipH="1">
              <a:off x="1" y="1"/>
              <a:ext cx="1147647" cy="799584"/>
              <a:chOff x="6558953" y="-4885"/>
              <a:chExt cx="2449007" cy="1706261"/>
            </a:xfrm>
            <a:noFill/>
          </p:grpSpPr>
          <p:grpSp>
            <p:nvGrpSpPr>
              <p:cNvPr id="8" name="组合 64">
                <a:extLst>
                  <a:ext uri="{FF2B5EF4-FFF2-40B4-BE49-F238E27FC236}">
                    <a16:creationId xmlns:a16="http://schemas.microsoft.com/office/drawing/2014/main" id="{B794B486-EC1A-41A5-A9FB-B9894CC3AE01}"/>
                  </a:ext>
                </a:extLst>
              </p:cNvPr>
              <p:cNvGrpSpPr/>
              <p:nvPr/>
            </p:nvGrpSpPr>
            <p:grpSpPr>
              <a:xfrm rot="10800000">
                <a:off x="7028698" y="-4885"/>
                <a:ext cx="1979262" cy="1706261"/>
                <a:chOff x="3332480" y="609600"/>
                <a:chExt cx="2663546" cy="2296160"/>
              </a:xfrm>
              <a:grpFill/>
            </p:grpSpPr>
            <p:sp>
              <p:nvSpPr>
                <p:cNvPr id="12" name="等腰三角形 11">
                  <a:extLst>
                    <a:ext uri="{FF2B5EF4-FFF2-40B4-BE49-F238E27FC236}">
                      <a16:creationId xmlns:a16="http://schemas.microsoft.com/office/drawing/2014/main" id="{BEF4D60C-2C9E-4EDA-962C-D7E5D9F9533D}"/>
                    </a:ext>
                  </a:extLst>
                </p:cNvPr>
                <p:cNvSpPr/>
                <p:nvPr/>
              </p:nvSpPr>
              <p:spPr>
                <a:xfrm>
                  <a:off x="3332480"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3" name="等腰三角形 12">
                  <a:extLst>
                    <a:ext uri="{FF2B5EF4-FFF2-40B4-BE49-F238E27FC236}">
                      <a16:creationId xmlns:a16="http://schemas.microsoft.com/office/drawing/2014/main" id="{273B6D6E-B1DC-498F-B2DD-6236435637C4}"/>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nvGrpSpPr>
              <p:cNvPr id="9" name="组合 65">
                <a:extLst>
                  <a:ext uri="{FF2B5EF4-FFF2-40B4-BE49-F238E27FC236}">
                    <a16:creationId xmlns:a16="http://schemas.microsoft.com/office/drawing/2014/main" id="{E71EA871-F497-42EF-B152-B32B7B215A67}"/>
                  </a:ext>
                </a:extLst>
              </p:cNvPr>
              <p:cNvGrpSpPr/>
              <p:nvPr/>
            </p:nvGrpSpPr>
            <p:grpSpPr>
              <a:xfrm rot="10800000">
                <a:off x="6558953" y="0"/>
                <a:ext cx="1161080" cy="1000931"/>
                <a:chOff x="3681031" y="609600"/>
                <a:chExt cx="2663546" cy="2296160"/>
              </a:xfrm>
              <a:grpFill/>
            </p:grpSpPr>
            <p:sp>
              <p:nvSpPr>
                <p:cNvPr id="10" name="等腰三角形 9">
                  <a:extLst>
                    <a:ext uri="{FF2B5EF4-FFF2-40B4-BE49-F238E27FC236}">
                      <a16:creationId xmlns:a16="http://schemas.microsoft.com/office/drawing/2014/main" id="{645FE21B-1D9D-41A5-ADE6-1ADE9694A96F}"/>
                    </a:ext>
                  </a:extLst>
                </p:cNvPr>
                <p:cNvSpPr/>
                <p:nvPr/>
              </p:nvSpPr>
              <p:spPr>
                <a:xfrm>
                  <a:off x="3681031"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1" name="等腰三角形 10">
                  <a:extLst>
                    <a:ext uri="{FF2B5EF4-FFF2-40B4-BE49-F238E27FC236}">
                      <a16:creationId xmlns:a16="http://schemas.microsoft.com/office/drawing/2014/main" id="{E886CA35-6552-414F-9678-60109A20DDCA}"/>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sp>
          <p:nvSpPr>
            <p:cNvPr id="7" name="等腰三角形 6">
              <a:extLst>
                <a:ext uri="{FF2B5EF4-FFF2-40B4-BE49-F238E27FC236}">
                  <a16:creationId xmlns:a16="http://schemas.microsoft.com/office/drawing/2014/main" id="{4261CCD5-F169-4341-A596-E78E2BBD785D}"/>
                </a:ext>
              </a:extLst>
            </p:cNvPr>
            <p:cNvSpPr/>
            <p:nvPr/>
          </p:nvSpPr>
          <p:spPr>
            <a:xfrm rot="10800000" flipH="1">
              <a:off x="501649" y="-3185"/>
              <a:ext cx="610167" cy="525635"/>
            </a:xfrm>
            <a:prstGeom prst="triangle">
              <a:avLst/>
            </a:prstGeom>
            <a:solidFill>
              <a:srgbClr val="3973E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sp>
        <p:nvSpPr>
          <p:cNvPr id="14" name="Rectangle 1">
            <a:extLst>
              <a:ext uri="{FF2B5EF4-FFF2-40B4-BE49-F238E27FC236}">
                <a16:creationId xmlns:a16="http://schemas.microsoft.com/office/drawing/2014/main" id="{53F5BDBA-3C78-4487-8086-5B33A8DDE14C}"/>
              </a:ext>
            </a:extLst>
          </p:cNvPr>
          <p:cNvSpPr>
            <a:spLocks noChangeArrowheads="1"/>
          </p:cNvSpPr>
          <p:nvPr/>
        </p:nvSpPr>
        <p:spPr bwMode="auto">
          <a:xfrm>
            <a:off x="2041740" y="41132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a:ln>
                  <a:noFill/>
                </a:ln>
                <a:solidFill>
                  <a:schemeClr val="tx1"/>
                </a:solidFill>
                <a:effectLst/>
                <a:latin typeface="Arial" panose="020B0604020202020204" pitchFamily="34" charset="0"/>
              </a:rPr>
            </a:br>
            <a:br>
              <a:rPr kumimoji="0" lang="zh-CN" altLang="zh-CN" sz="1800" b="0" i="0" u="none" strike="noStrike" cap="none" normalizeH="0" baseline="0">
                <a:ln>
                  <a:noFill/>
                </a:ln>
                <a:solidFill>
                  <a:schemeClr val="tx1"/>
                </a:solidFill>
                <a:effectLst/>
                <a:latin typeface="Arial" panose="020B0604020202020204" pitchFamily="34" charset="0"/>
              </a:rPr>
            </a:br>
            <a:endParaRPr kumimoji="0" lang="zh-CN" altLang="zh-CN" sz="1800" b="0" i="0" u="none" strike="noStrike" cap="none" normalizeH="0" baseline="0">
              <a:ln>
                <a:noFill/>
              </a:ln>
              <a:solidFill>
                <a:schemeClr val="tx1"/>
              </a:solidFill>
              <a:effectLst/>
              <a:latin typeface="Arial" panose="020B0604020202020204" pitchFamily="34" charset="0"/>
            </a:endParaRPr>
          </a:p>
        </p:txBody>
      </p:sp>
      <p:sp>
        <p:nvSpPr>
          <p:cNvPr id="15" name="矩形 14">
            <a:extLst>
              <a:ext uri="{FF2B5EF4-FFF2-40B4-BE49-F238E27FC236}">
                <a16:creationId xmlns:a16="http://schemas.microsoft.com/office/drawing/2014/main" id="{D606E1C3-6C36-4527-B102-B0D5934961C8}"/>
              </a:ext>
            </a:extLst>
          </p:cNvPr>
          <p:cNvSpPr/>
          <p:nvPr/>
        </p:nvSpPr>
        <p:spPr>
          <a:xfrm>
            <a:off x="935881" y="1690688"/>
            <a:ext cx="9612713" cy="3387594"/>
          </a:xfrm>
          <a:prstGeom prst="rect">
            <a:avLst/>
          </a:prstGeom>
        </p:spPr>
        <p:txBody>
          <a:bodyPr wrap="square">
            <a:spAutoFit/>
          </a:bodyPr>
          <a:lstStyle/>
          <a:p>
            <a:pPr indent="261620" algn="l"/>
            <a:r>
              <a:rPr lang="zh-CN" altLang="zh-CN" sz="1800" kern="100" spc="-10" dirty="0">
                <a:effectLst/>
                <a:latin typeface="Times New Roman" panose="02020603050405020304" pitchFamily="18" charset="0"/>
                <a:ea typeface="宋体" panose="02010600030101010101" pitchFamily="2" charset="-122"/>
                <a:cs typeface="宋体" panose="02010600030101010101" pitchFamily="2" charset="-122"/>
              </a:rPr>
              <a:t>研究实现一种高效的分布式算法，将密集</a:t>
            </a:r>
            <a:r>
              <a:rPr lang="zh-CN" altLang="zh-CN" sz="1800" kern="100" spc="-20" dirty="0">
                <a:effectLst/>
                <a:latin typeface="Times New Roman" panose="02020603050405020304" pitchFamily="18" charset="0"/>
                <a:ea typeface="宋体" panose="02010600030101010101" pitchFamily="2" charset="-122"/>
                <a:cs typeface="宋体" panose="02010600030101010101" pitchFamily="2" charset="-122"/>
              </a:rPr>
              <a:t>的计算任务卸载到</a:t>
            </a:r>
            <a:r>
              <a:rPr lang="zh-CN" altLang="zh-CN" sz="1800" kern="100" spc="-170" dirty="0">
                <a:effectLst/>
                <a:latin typeface="Times New Roman" panose="02020603050405020304" pitchFamily="18" charset="0"/>
                <a:ea typeface="宋体" panose="02010600030101010101" pitchFamily="2" charset="-122"/>
                <a:cs typeface="宋体" panose="02010600030101010101" pitchFamily="2" charset="-122"/>
              </a:rPr>
              <a:t> </a:t>
            </a:r>
            <a:r>
              <a:rPr lang="en-US" altLang="zh-CN" sz="1800" kern="100" spc="-20" dirty="0">
                <a:effectLst/>
                <a:latin typeface="Times New Roman" panose="02020603050405020304" pitchFamily="18" charset="0"/>
                <a:ea typeface="Times New Roman" panose="02020603050405020304" pitchFamily="18" charset="0"/>
              </a:rPr>
              <a:t>ES</a:t>
            </a:r>
            <a:r>
              <a:rPr lang="en-US" altLang="zh-CN" sz="1800" kern="100" spc="55" dirty="0">
                <a:effectLst/>
                <a:latin typeface="Times New Roman" panose="02020603050405020304" pitchFamily="18" charset="0"/>
                <a:ea typeface="Times New Roman" panose="02020603050405020304" pitchFamily="18" charset="0"/>
              </a:rPr>
              <a:t> </a:t>
            </a:r>
            <a:r>
              <a:rPr lang="zh-CN" altLang="zh-CN" sz="1800" kern="100" spc="-20" dirty="0">
                <a:effectLst/>
                <a:latin typeface="Times New Roman" panose="02020603050405020304" pitchFamily="18" charset="0"/>
                <a:ea typeface="宋体" panose="02010600030101010101" pitchFamily="2" charset="-122"/>
                <a:cs typeface="宋体" panose="02010600030101010101" pitchFamily="2" charset="-122"/>
              </a:rPr>
              <a:t>或相邻</a:t>
            </a:r>
            <a:r>
              <a:rPr lang="zh-CN" altLang="zh-CN" sz="1800" kern="100" spc="-245" dirty="0">
                <a:effectLst/>
                <a:latin typeface="Times New Roman" panose="02020603050405020304" pitchFamily="18" charset="0"/>
                <a:ea typeface="宋体" panose="02010600030101010101" pitchFamily="2" charset="-122"/>
                <a:cs typeface="宋体" panose="02010600030101010101" pitchFamily="2" charset="-122"/>
              </a:rPr>
              <a:t> </a:t>
            </a:r>
            <a:r>
              <a:rPr lang="en-US" altLang="zh-CN" sz="1800" kern="100" spc="-20" dirty="0">
                <a:effectLst/>
                <a:latin typeface="Times New Roman" panose="02020603050405020304" pitchFamily="18" charset="0"/>
                <a:ea typeface="Times New Roman" panose="02020603050405020304" pitchFamily="18" charset="0"/>
              </a:rPr>
              <a:t>BS</a:t>
            </a:r>
            <a:r>
              <a:rPr lang="zh-CN" altLang="zh-CN" sz="1800" kern="100" spc="-20" dirty="0">
                <a:effectLst/>
                <a:latin typeface="Times New Roman" panose="02020603050405020304" pitchFamily="18" charset="0"/>
                <a:ea typeface="宋体" panose="02010600030101010101" pitchFamily="2" charset="-122"/>
                <a:cs typeface="宋体" panose="02010600030101010101" pitchFamily="2" charset="-122"/>
              </a:rPr>
              <a:t>。从上一节中提出</a:t>
            </a:r>
            <a:r>
              <a:rPr lang="zh-CN" altLang="zh-CN" sz="1800" kern="100" dirty="0">
                <a:effectLst/>
                <a:latin typeface="Times New Roman" panose="02020603050405020304" pitchFamily="18" charset="0"/>
                <a:ea typeface="宋体" panose="02010600030101010101" pitchFamily="2" charset="-122"/>
                <a:cs typeface="宋体" panose="02010600030101010101" pitchFamily="2" charset="-122"/>
              </a:rPr>
              <a:t> </a:t>
            </a:r>
            <a:r>
              <a:rPr lang="zh-CN" altLang="zh-CN" sz="1800" kern="100" spc="40" dirty="0">
                <a:effectLst/>
                <a:latin typeface="Times New Roman" panose="02020603050405020304" pitchFamily="18" charset="0"/>
                <a:ea typeface="宋体" panose="02010600030101010101" pitchFamily="2" charset="-122"/>
                <a:cs typeface="宋体" panose="02010600030101010101" pitchFamily="2" charset="-122"/>
              </a:rPr>
              <a:t>的计算模型来看，无人机所做的决策是高度耦合</a:t>
            </a:r>
            <a:r>
              <a:rPr lang="zh-CN" altLang="zh-CN" sz="1800" kern="100" spc="-10" dirty="0">
                <a:effectLst/>
                <a:latin typeface="Times New Roman" panose="02020603050405020304" pitchFamily="18" charset="0"/>
                <a:ea typeface="宋体" panose="02010600030101010101" pitchFamily="2" charset="-122"/>
                <a:cs typeface="宋体" panose="02010600030101010101" pitchFamily="2" charset="-122"/>
              </a:rPr>
              <a:t>的，这表明每一个本地决策都将对同一系统中执行任务的无人机产生直接影响。如果大量无人机通过同一种接入网络同时卸载相同的卸载策略，低网络吞吐量将导致更高的传输延迟。此外，当数据传输速率较低时，将消耗更多的能量来卸载数据。为解决这个问题，设计并实现了一种基于非合作理</a:t>
            </a:r>
            <a:r>
              <a:rPr lang="zh-CN" altLang="zh-CN" sz="1800" kern="100" spc="-5" dirty="0">
                <a:effectLst/>
                <a:latin typeface="Times New Roman" panose="02020603050405020304" pitchFamily="18" charset="0"/>
                <a:ea typeface="宋体" panose="02010600030101010101" pitchFamily="2" charset="-122"/>
                <a:cs typeface="宋体" panose="02010600030101010101" pitchFamily="2" charset="-122"/>
              </a:rPr>
              <a:t>论博弈模型的分布式算法。</a:t>
            </a:r>
            <a:endParaRPr lang="zh-CN" altLang="zh-CN" sz="1800" kern="100" dirty="0">
              <a:effectLst/>
              <a:latin typeface="Times New Roman" panose="02020603050405020304" pitchFamily="18" charset="0"/>
              <a:ea typeface="宋体" panose="02010600030101010101" pitchFamily="2" charset="-122"/>
            </a:endParaRPr>
          </a:p>
          <a:p>
            <a:pPr indent="12700" algn="just">
              <a:lnSpc>
                <a:spcPct val="85000"/>
              </a:lnSpc>
              <a:spcBef>
                <a:spcPts val="95"/>
              </a:spcBef>
            </a:pPr>
            <a:r>
              <a:rPr lang="zh-CN" altLang="zh-CN" sz="1800" kern="100" spc="-15" dirty="0">
                <a:effectLst/>
                <a:latin typeface="Times New Roman" panose="02020603050405020304" pitchFamily="18" charset="0"/>
                <a:ea typeface="黑体" panose="02010609060101010101" pitchFamily="49" charset="-122"/>
                <a:cs typeface="黑体" panose="02010609060101010101" pitchFamily="49" charset="-122"/>
              </a:rPr>
              <a:t>卸载算法：</a:t>
            </a:r>
            <a:endParaRPr lang="zh-CN" altLang="zh-CN" sz="1800" kern="100" dirty="0">
              <a:effectLst/>
              <a:latin typeface="Times New Roman" panose="02020603050405020304" pitchFamily="18" charset="0"/>
              <a:ea typeface="宋体" panose="02010600030101010101" pitchFamily="2" charset="-122"/>
            </a:endParaRPr>
          </a:p>
          <a:p>
            <a:r>
              <a:rPr lang="zh-CN" altLang="zh-CN" sz="1800" spc="10" dirty="0">
                <a:effectLst/>
                <a:ea typeface="宋体" panose="02010600030101010101" pitchFamily="2" charset="-122"/>
                <a:cs typeface="宋体" panose="02010600030101010101" pitchFamily="2" charset="-122"/>
              </a:rPr>
              <a:t>图</a:t>
            </a:r>
            <a:r>
              <a:rPr lang="en-US" altLang="zh-CN" sz="1800" spc="10" dirty="0">
                <a:effectLst/>
                <a:ea typeface="宋体" panose="02010600030101010101" pitchFamily="2" charset="-122"/>
                <a:cs typeface="宋体" panose="02010600030101010101" pitchFamily="2" charset="-122"/>
              </a:rPr>
              <a:t>2</a:t>
            </a:r>
            <a:r>
              <a:rPr lang="zh-CN" altLang="zh-CN" sz="1800" spc="10" dirty="0">
                <a:effectLst/>
                <a:ea typeface="宋体" panose="02010600030101010101" pitchFamily="2" charset="-122"/>
                <a:cs typeface="宋体" panose="02010600030101010101" pitchFamily="2" charset="-122"/>
              </a:rPr>
              <a:t>卸载算法的主要思想是利用前几节中提出的</a:t>
            </a:r>
            <a:r>
              <a:rPr lang="en-US" altLang="zh-CN" sz="1800" spc="10" dirty="0">
                <a:effectLst/>
                <a:ea typeface="宋体" panose="02010600030101010101" pitchFamily="2" charset="-122"/>
                <a:cs typeface="宋体" panose="02010600030101010101" pitchFamily="2" charset="-122"/>
              </a:rPr>
              <a:t>NE</a:t>
            </a:r>
            <a:r>
              <a:rPr lang="zh-CN" altLang="zh-CN" sz="1800" spc="10" dirty="0">
                <a:effectLst/>
                <a:ea typeface="宋体" panose="02010600030101010101" pitchFamily="2" charset="-122"/>
                <a:cs typeface="宋体" panose="02010600030101010101" pitchFamily="2" charset="-122"/>
              </a:rPr>
              <a:t>定理得到的收敛性质。因此，需要有限次的迭代来实现这个平台状态。在执行计算任务之前，决策过程在所有网络设备上同时执行。基于云计算和移动云计算也提出了类似的算法。为了实现不同参与者的并发自</a:t>
            </a:r>
            <a:r>
              <a:rPr lang="zh-CN" altLang="zh-CN" sz="1800" kern="100" spc="10" dirty="0">
                <a:effectLst/>
                <a:latin typeface="Times New Roman" panose="02020603050405020304" pitchFamily="18" charset="0"/>
                <a:ea typeface="宋体" panose="02010600030101010101" pitchFamily="2" charset="-122"/>
                <a:cs typeface="宋体" panose="02010600030101010101" pitchFamily="2" charset="-122"/>
              </a:rPr>
              <a:t>私行为，提出了一个简单的消息协议。该协议中，如果能够实现更好的策略，那么每架无人机都会发送一个请求信息来更新其状态。需要强调是：在每次迭代中，确认消息后每次只能批准一个更新请求</a:t>
            </a:r>
            <a:r>
              <a:rPr lang="zh-CN" altLang="en-US" sz="1800" kern="100" spc="10" dirty="0">
                <a:effectLst/>
                <a:latin typeface="Times New Roman" panose="02020603050405020304" pitchFamily="18" charset="0"/>
                <a:ea typeface="宋体" panose="02010600030101010101" pitchFamily="2" charset="-122"/>
                <a:cs typeface="宋体" panose="02010600030101010101" pitchFamily="2" charset="-122"/>
              </a:rPr>
              <a:t>。</a:t>
            </a:r>
            <a:endParaRPr lang="zh-CN" altLang="zh-CN" sz="1800" kern="100" dirty="0">
              <a:effectLst/>
              <a:latin typeface="Times New Roman" panose="02020603050405020304" pitchFamily="18" charset="0"/>
              <a:ea typeface="宋体" panose="02010600030101010101" pitchFamily="2" charset="-122"/>
            </a:endParaRPr>
          </a:p>
          <a:p>
            <a:endParaRPr lang="zh-CN" altLang="en-US" dirty="0"/>
          </a:p>
        </p:txBody>
      </p:sp>
    </p:spTree>
    <p:custDataLst>
      <p:tags r:id="rId1"/>
    </p:custDataLst>
    <p:extLst>
      <p:ext uri="{BB962C8B-B14F-4D97-AF65-F5344CB8AC3E}">
        <p14:creationId xmlns:p14="http://schemas.microsoft.com/office/powerpoint/2010/main" val="495960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wrap="square" lIns="91440" tIns="45720" rIns="91440" bIns="45720" rtlCol="0" anchor="ctr">
            <a:normAutofit/>
          </a:bodyPr>
          <a:lstStyle/>
          <a:p>
            <a:endParaRPr lang="zh-CN" altLang="en-US" sz="3600" dirty="0">
              <a:solidFill>
                <a:schemeClr val="tx1"/>
              </a:solidFill>
            </a:endParaRPr>
          </a:p>
        </p:txBody>
      </p:sp>
      <p:grpSp>
        <p:nvGrpSpPr>
          <p:cNvPr id="4" name="组合 61">
            <a:extLst>
              <a:ext uri="{FF2B5EF4-FFF2-40B4-BE49-F238E27FC236}">
                <a16:creationId xmlns:a16="http://schemas.microsoft.com/office/drawing/2014/main" id="{9FF76F01-EB1C-40B5-8765-1F921C28228A}"/>
              </a:ext>
            </a:extLst>
          </p:cNvPr>
          <p:cNvGrpSpPr>
            <a:grpSpLocks/>
          </p:cNvGrpSpPr>
          <p:nvPr/>
        </p:nvGrpSpPr>
        <p:grpSpPr bwMode="auto">
          <a:xfrm>
            <a:off x="0" y="11112"/>
            <a:ext cx="1779588" cy="1246188"/>
            <a:chOff x="1" y="-3185"/>
            <a:chExt cx="1147647" cy="802770"/>
          </a:xfrm>
        </p:grpSpPr>
        <p:grpSp>
          <p:nvGrpSpPr>
            <p:cNvPr id="5" name="组合 62">
              <a:extLst>
                <a:ext uri="{FF2B5EF4-FFF2-40B4-BE49-F238E27FC236}">
                  <a16:creationId xmlns:a16="http://schemas.microsoft.com/office/drawing/2014/main" id="{63444F2C-3864-4F02-9819-E87FF3E67B0D}"/>
                </a:ext>
              </a:extLst>
            </p:cNvPr>
            <p:cNvGrpSpPr/>
            <p:nvPr/>
          </p:nvGrpSpPr>
          <p:grpSpPr>
            <a:xfrm flipH="1">
              <a:off x="1" y="1"/>
              <a:ext cx="1147647" cy="799584"/>
              <a:chOff x="6558953" y="-4885"/>
              <a:chExt cx="2449007" cy="1706261"/>
            </a:xfrm>
            <a:noFill/>
          </p:grpSpPr>
          <p:grpSp>
            <p:nvGrpSpPr>
              <p:cNvPr id="8" name="组合 64">
                <a:extLst>
                  <a:ext uri="{FF2B5EF4-FFF2-40B4-BE49-F238E27FC236}">
                    <a16:creationId xmlns:a16="http://schemas.microsoft.com/office/drawing/2014/main" id="{B794B486-EC1A-41A5-A9FB-B9894CC3AE01}"/>
                  </a:ext>
                </a:extLst>
              </p:cNvPr>
              <p:cNvGrpSpPr/>
              <p:nvPr/>
            </p:nvGrpSpPr>
            <p:grpSpPr>
              <a:xfrm rot="10800000">
                <a:off x="7028698" y="-4885"/>
                <a:ext cx="1979262" cy="1706261"/>
                <a:chOff x="3332480" y="609600"/>
                <a:chExt cx="2663546" cy="2296160"/>
              </a:xfrm>
              <a:grpFill/>
            </p:grpSpPr>
            <p:sp>
              <p:nvSpPr>
                <p:cNvPr id="12" name="等腰三角形 11">
                  <a:extLst>
                    <a:ext uri="{FF2B5EF4-FFF2-40B4-BE49-F238E27FC236}">
                      <a16:creationId xmlns:a16="http://schemas.microsoft.com/office/drawing/2014/main" id="{BEF4D60C-2C9E-4EDA-962C-D7E5D9F9533D}"/>
                    </a:ext>
                  </a:extLst>
                </p:cNvPr>
                <p:cNvSpPr/>
                <p:nvPr/>
              </p:nvSpPr>
              <p:spPr>
                <a:xfrm>
                  <a:off x="3332480"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3" name="等腰三角形 12">
                  <a:extLst>
                    <a:ext uri="{FF2B5EF4-FFF2-40B4-BE49-F238E27FC236}">
                      <a16:creationId xmlns:a16="http://schemas.microsoft.com/office/drawing/2014/main" id="{273B6D6E-B1DC-498F-B2DD-6236435637C4}"/>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nvGrpSpPr>
              <p:cNvPr id="9" name="组合 65">
                <a:extLst>
                  <a:ext uri="{FF2B5EF4-FFF2-40B4-BE49-F238E27FC236}">
                    <a16:creationId xmlns:a16="http://schemas.microsoft.com/office/drawing/2014/main" id="{E71EA871-F497-42EF-B152-B32B7B215A67}"/>
                  </a:ext>
                </a:extLst>
              </p:cNvPr>
              <p:cNvGrpSpPr/>
              <p:nvPr/>
            </p:nvGrpSpPr>
            <p:grpSpPr>
              <a:xfrm rot="10800000">
                <a:off x="6558953" y="0"/>
                <a:ext cx="1161080" cy="1000931"/>
                <a:chOff x="3681031" y="609600"/>
                <a:chExt cx="2663546" cy="2296160"/>
              </a:xfrm>
              <a:grpFill/>
            </p:grpSpPr>
            <p:sp>
              <p:nvSpPr>
                <p:cNvPr id="10" name="等腰三角形 9">
                  <a:extLst>
                    <a:ext uri="{FF2B5EF4-FFF2-40B4-BE49-F238E27FC236}">
                      <a16:creationId xmlns:a16="http://schemas.microsoft.com/office/drawing/2014/main" id="{645FE21B-1D9D-41A5-ADE6-1ADE9694A96F}"/>
                    </a:ext>
                  </a:extLst>
                </p:cNvPr>
                <p:cNvSpPr/>
                <p:nvPr/>
              </p:nvSpPr>
              <p:spPr>
                <a:xfrm>
                  <a:off x="3681031"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1" name="等腰三角形 10">
                  <a:extLst>
                    <a:ext uri="{FF2B5EF4-FFF2-40B4-BE49-F238E27FC236}">
                      <a16:creationId xmlns:a16="http://schemas.microsoft.com/office/drawing/2014/main" id="{E886CA35-6552-414F-9678-60109A20DDCA}"/>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sp>
          <p:nvSpPr>
            <p:cNvPr id="7" name="等腰三角形 6">
              <a:extLst>
                <a:ext uri="{FF2B5EF4-FFF2-40B4-BE49-F238E27FC236}">
                  <a16:creationId xmlns:a16="http://schemas.microsoft.com/office/drawing/2014/main" id="{4261CCD5-F169-4341-A596-E78E2BBD785D}"/>
                </a:ext>
              </a:extLst>
            </p:cNvPr>
            <p:cNvSpPr/>
            <p:nvPr/>
          </p:nvSpPr>
          <p:spPr>
            <a:xfrm rot="10800000" flipH="1">
              <a:off x="501649" y="-3185"/>
              <a:ext cx="610167" cy="525635"/>
            </a:xfrm>
            <a:prstGeom prst="triangle">
              <a:avLst/>
            </a:prstGeom>
            <a:solidFill>
              <a:srgbClr val="3973E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sp>
        <p:nvSpPr>
          <p:cNvPr id="14" name="Rectangle 1">
            <a:extLst>
              <a:ext uri="{FF2B5EF4-FFF2-40B4-BE49-F238E27FC236}">
                <a16:creationId xmlns:a16="http://schemas.microsoft.com/office/drawing/2014/main" id="{53F5BDBA-3C78-4487-8086-5B33A8DDE14C}"/>
              </a:ext>
            </a:extLst>
          </p:cNvPr>
          <p:cNvSpPr>
            <a:spLocks noChangeArrowheads="1"/>
          </p:cNvSpPr>
          <p:nvPr/>
        </p:nvSpPr>
        <p:spPr bwMode="auto">
          <a:xfrm>
            <a:off x="2041740" y="41132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a:ln>
                  <a:noFill/>
                </a:ln>
                <a:solidFill>
                  <a:schemeClr val="tx1"/>
                </a:solidFill>
                <a:effectLst/>
                <a:latin typeface="Arial" panose="020B0604020202020204" pitchFamily="34" charset="0"/>
              </a:rPr>
            </a:br>
            <a:br>
              <a:rPr kumimoji="0" lang="zh-CN" altLang="zh-CN" sz="1800" b="0" i="0" u="none" strike="noStrike" cap="none" normalizeH="0" baseline="0">
                <a:ln>
                  <a:noFill/>
                </a:ln>
                <a:solidFill>
                  <a:schemeClr val="tx1"/>
                </a:solidFill>
                <a:effectLst/>
                <a:latin typeface="Arial" panose="020B0604020202020204" pitchFamily="34" charset="0"/>
              </a:rPr>
            </a:br>
            <a:endParaRPr kumimoji="0" lang="zh-CN" altLang="zh-CN" sz="1800" b="0" i="0" u="none" strike="noStrike" cap="none" normalizeH="0" baseline="0">
              <a:ln>
                <a:noFill/>
              </a:ln>
              <a:solidFill>
                <a:schemeClr val="tx1"/>
              </a:solidFill>
              <a:effectLst/>
              <a:latin typeface="Arial" panose="020B0604020202020204" pitchFamily="34" charset="0"/>
            </a:endParaRPr>
          </a:p>
        </p:txBody>
      </p:sp>
      <p:pic>
        <p:nvPicPr>
          <p:cNvPr id="16" name="图片 15">
            <a:extLst>
              <a:ext uri="{FF2B5EF4-FFF2-40B4-BE49-F238E27FC236}">
                <a16:creationId xmlns:a16="http://schemas.microsoft.com/office/drawing/2014/main" id="{C5D94F71-8A78-47BB-9E70-95A95F470F1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209188" y="581756"/>
            <a:ext cx="5171241" cy="5470251"/>
          </a:xfrm>
          <a:prstGeom prst="rect">
            <a:avLst/>
          </a:prstGeom>
          <a:noFill/>
          <a:ln>
            <a:noFill/>
          </a:ln>
        </p:spPr>
      </p:pic>
    </p:spTree>
    <p:custDataLst>
      <p:tags r:id="rId1"/>
    </p:custDataLst>
    <p:extLst>
      <p:ext uri="{BB962C8B-B14F-4D97-AF65-F5344CB8AC3E}">
        <p14:creationId xmlns:p14="http://schemas.microsoft.com/office/powerpoint/2010/main" val="1136023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wrap="square" lIns="91440" tIns="45720" rIns="91440" bIns="45720" rtlCol="0" anchor="ctr">
            <a:normAutofit/>
          </a:bodyPr>
          <a:lstStyle/>
          <a:p>
            <a:r>
              <a:rPr lang="zh-CN" altLang="en-US" sz="3600" dirty="0">
                <a:solidFill>
                  <a:srgbClr val="0066FF"/>
                </a:solidFill>
              </a:rPr>
              <a:t>研究方法</a:t>
            </a:r>
            <a:endParaRPr lang="zh-CN" altLang="en-US" sz="3600" dirty="0">
              <a:solidFill>
                <a:schemeClr val="tx1"/>
              </a:solidFill>
            </a:endParaRPr>
          </a:p>
        </p:txBody>
      </p:sp>
      <p:sp>
        <p:nvSpPr>
          <p:cNvPr id="6" name="文本占位符 5"/>
          <p:cNvSpPr>
            <a:spLocks noGrp="1"/>
          </p:cNvSpPr>
          <p:nvPr/>
        </p:nvSpPr>
        <p:spPr>
          <a:xfrm>
            <a:off x="551497" y="1602815"/>
            <a:ext cx="11089005" cy="462216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R="36195" indent="266700" algn="just">
              <a:spcBef>
                <a:spcPts val="600"/>
              </a:spcBef>
              <a:tabLst>
                <a:tab pos="207645" algn="l"/>
              </a:tabLst>
            </a:pPr>
            <a:r>
              <a:rPr lang="zh-CN" altLang="zh-CN" sz="1800" kern="100" spc="40" dirty="0">
                <a:effectLst/>
                <a:latin typeface="Times New Roman" panose="02020603050405020304" pitchFamily="18" charset="0"/>
                <a:ea typeface="宋体" panose="02010600030101010101" pitchFamily="2" charset="-122"/>
                <a:cs typeface="宋体" panose="02010600030101010101" pitchFamily="2" charset="-122"/>
              </a:rPr>
              <a:t>本文提出了一种无人机协助基于博弈论和</a:t>
            </a:r>
            <a:r>
              <a:rPr lang="en-US" altLang="zh-CN" sz="1800" kern="100" spc="40" dirty="0">
                <a:effectLst/>
                <a:latin typeface="Times New Roman" panose="02020603050405020304" pitchFamily="18" charset="0"/>
                <a:ea typeface="宋体" panose="02010600030101010101" pitchFamily="2" charset="-122"/>
                <a:cs typeface="宋体" panose="02010600030101010101" pitchFamily="2" charset="-122"/>
              </a:rPr>
              <a:t>LSTM</a:t>
            </a:r>
            <a:r>
              <a:rPr lang="zh-CN" altLang="zh-CN" sz="1800" kern="100" spc="40" dirty="0">
                <a:effectLst/>
                <a:latin typeface="Times New Roman" panose="02020603050405020304" pitchFamily="18" charset="0"/>
                <a:ea typeface="宋体" panose="02010600030101010101" pitchFamily="2" charset="-122"/>
                <a:cs typeface="宋体" panose="02010600030101010101" pitchFamily="2" charset="-122"/>
              </a:rPr>
              <a:t>算法的卸</a:t>
            </a:r>
            <a:r>
              <a:rPr lang="zh-CN" altLang="zh-CN" sz="1800" kern="100" spc="-15" dirty="0">
                <a:effectLst/>
                <a:latin typeface="Times New Roman" panose="02020603050405020304" pitchFamily="18" charset="0"/>
                <a:ea typeface="宋体" panose="02010600030101010101" pitchFamily="2" charset="-122"/>
                <a:cs typeface="宋体" panose="02010600030101010101" pitchFamily="2" charset="-122"/>
              </a:rPr>
              <a:t>载策略。利用多无人机与两种策略来制定一个非合作</a:t>
            </a:r>
            <a:r>
              <a:rPr lang="zh-CN" altLang="zh-CN" sz="1800" kern="100" spc="-10" dirty="0">
                <a:effectLst/>
                <a:latin typeface="Times New Roman" panose="02020603050405020304" pitchFamily="18" charset="0"/>
                <a:ea typeface="宋体" panose="02010600030101010101" pitchFamily="2" charset="-122"/>
                <a:cs typeface="宋体" panose="02010600030101010101" pitchFamily="2" charset="-122"/>
              </a:rPr>
              <a:t>博弈问题，证明了</a:t>
            </a:r>
            <a:r>
              <a:rPr lang="zh-CN" altLang="zh-CN" sz="1800" kern="100" spc="-270" dirty="0">
                <a:effectLst/>
                <a:latin typeface="Times New Roman" panose="02020603050405020304" pitchFamily="18" charset="0"/>
                <a:ea typeface="宋体" panose="02010600030101010101" pitchFamily="2" charset="-122"/>
                <a:cs typeface="宋体" panose="02010600030101010101" pitchFamily="2" charset="-122"/>
              </a:rPr>
              <a:t> </a:t>
            </a:r>
            <a:r>
              <a:rPr lang="en-US" altLang="zh-CN" sz="1800" kern="100" spc="-10" dirty="0">
                <a:effectLst/>
                <a:latin typeface="Times New Roman" panose="02020603050405020304" pitchFamily="18" charset="0"/>
                <a:ea typeface="Times New Roman" panose="02020603050405020304" pitchFamily="18" charset="0"/>
              </a:rPr>
              <a:t>NE</a:t>
            </a:r>
            <a:r>
              <a:rPr lang="zh-CN" altLang="zh-CN" sz="1800" kern="100" spc="-10" dirty="0">
                <a:effectLst/>
                <a:latin typeface="Times New Roman" panose="02020603050405020304" pitchFamily="18" charset="0"/>
                <a:ea typeface="宋体" panose="02010600030101010101" pitchFamily="2" charset="-122"/>
                <a:cs typeface="宋体" panose="02010600030101010101" pitchFamily="2" charset="-122"/>
              </a:rPr>
              <a:t>的存在并且采用分布式算法求解</a:t>
            </a:r>
            <a:r>
              <a:rPr lang="zh-CN" altLang="zh-CN" sz="1800" kern="100" spc="35" dirty="0">
                <a:effectLst/>
                <a:latin typeface="Times New Roman" panose="02020603050405020304" pitchFamily="18" charset="0"/>
                <a:ea typeface="宋体" panose="02010600030101010101" pitchFamily="2" charset="-122"/>
                <a:cs typeface="宋体" panose="02010600030101010101" pitchFamily="2" charset="-122"/>
              </a:rPr>
              <a:t>，充分考虑了时延和能耗对成本的影</a:t>
            </a:r>
            <a:r>
              <a:rPr lang="zh-CN" altLang="zh-CN" sz="1800" kern="100" spc="-15" dirty="0">
                <a:effectLst/>
                <a:latin typeface="Times New Roman" panose="02020603050405020304" pitchFamily="18" charset="0"/>
                <a:ea typeface="宋体" panose="02010600030101010101" pitchFamily="2" charset="-122"/>
                <a:cs typeface="宋体" panose="02010600030101010101" pitchFamily="2" charset="-122"/>
              </a:rPr>
              <a:t>响。仿真结果表明本文提出的模型提供了良好的性</a:t>
            </a:r>
            <a:r>
              <a:rPr lang="zh-CN" altLang="zh-CN" sz="1800" kern="100" spc="-5" dirty="0">
                <a:effectLst/>
                <a:latin typeface="Times New Roman" panose="02020603050405020304" pitchFamily="18" charset="0"/>
                <a:ea typeface="宋体" panose="02010600030101010101" pitchFamily="2" charset="-122"/>
                <a:cs typeface="宋体" panose="02010600030101010101" pitchFamily="2" charset="-122"/>
              </a:rPr>
              <a:t>能，有效降低了系统的平均成本和时延。</a:t>
            </a:r>
            <a:endParaRPr lang="zh-CN" altLang="zh-CN" sz="1800" kern="100" dirty="0">
              <a:effectLst/>
              <a:latin typeface="Times New Roman" panose="02020603050405020304" pitchFamily="18" charset="0"/>
              <a:ea typeface="宋体" panose="02010600030101010101" pitchFamily="2" charset="-122"/>
            </a:endParaRPr>
          </a:p>
          <a:p>
            <a:pPr marR="36195" indent="266700" algn="just">
              <a:spcBef>
                <a:spcPts val="600"/>
              </a:spcBef>
              <a:spcAft>
                <a:spcPts val="0"/>
              </a:spcAft>
              <a:tabLst>
                <a:tab pos="207645" algn="l"/>
              </a:tabLst>
            </a:pP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1</a:t>
            </a:r>
            <a:r>
              <a:rPr lang="zh-CN" altLang="zh-CN" sz="1800" kern="100" dirty="0">
                <a:effectLst/>
                <a:latin typeface="Times New Roman" panose="02020603050405020304" pitchFamily="18" charset="0"/>
                <a:ea typeface="宋体" panose="02010600030101010101" pitchFamily="2" charset="-122"/>
              </a:rPr>
              <a:t>）</a:t>
            </a:r>
            <a:r>
              <a:rPr lang="zh-CN" altLang="zh-CN" sz="1800" kern="100" dirty="0">
                <a:effectLst/>
                <a:latin typeface="Times New Roman" panose="02020603050405020304" pitchFamily="18" charset="0"/>
                <a:ea typeface="宋体" panose="02010600030101010101" pitchFamily="2" charset="-122"/>
                <a:cs typeface="宋体" panose="02010600030101010101" pitchFamily="2" charset="-122"/>
              </a:rPr>
              <a:t>通过预测基站的可用性（成功卸载的概率），提前为任务预留资源，我们有效的减轻本地计算的重负荷，保证服务的连通性，同时大大减少的等待的时间，增强了用户体验。可用性跟两个方面有关系，首先是检查基站的接纳控制，其次是检查</a:t>
            </a:r>
            <a:r>
              <a:rPr lang="en-US" altLang="zh-CN" sz="1800" kern="100" dirty="0" err="1">
                <a:effectLst/>
                <a:latin typeface="Times New Roman" panose="02020603050405020304" pitchFamily="18" charset="0"/>
                <a:ea typeface="宋体" panose="02010600030101010101" pitchFamily="2" charset="-122"/>
                <a:cs typeface="宋体" panose="02010600030101010101" pitchFamily="2" charset="-122"/>
              </a:rPr>
              <a:t>uav</a:t>
            </a:r>
            <a:r>
              <a:rPr lang="zh-CN" altLang="zh-CN" sz="1800" kern="100" dirty="0">
                <a:effectLst/>
                <a:latin typeface="Times New Roman" panose="02020603050405020304" pitchFamily="18" charset="0"/>
                <a:ea typeface="宋体" panose="02010600030101010101" pitchFamily="2" charset="-122"/>
                <a:cs typeface="宋体" panose="02010600030101010101" pitchFamily="2" charset="-122"/>
              </a:rPr>
              <a:t>的驻留时间，再根据这些数据使用</a:t>
            </a:r>
            <a:r>
              <a:rPr lang="en-US" altLang="zh-CN" sz="1800" kern="100" dirty="0" err="1">
                <a:effectLst/>
                <a:latin typeface="Times New Roman" panose="02020603050405020304" pitchFamily="18" charset="0"/>
                <a:ea typeface="宋体" panose="02010600030101010101" pitchFamily="2" charset="-122"/>
                <a:cs typeface="宋体" panose="02010600030101010101" pitchFamily="2" charset="-122"/>
              </a:rPr>
              <a:t>lstm</a:t>
            </a:r>
            <a:r>
              <a:rPr lang="zh-CN" altLang="zh-CN" sz="1800" kern="100" dirty="0">
                <a:effectLst/>
                <a:latin typeface="Times New Roman" panose="02020603050405020304" pitchFamily="18" charset="0"/>
                <a:ea typeface="宋体" panose="02010600030101010101" pitchFamily="2" charset="-122"/>
                <a:cs typeface="宋体" panose="02010600030101010101" pitchFamily="2" charset="-122"/>
              </a:rPr>
              <a:t>模型预测出下一个时间的可用性。</a:t>
            </a:r>
            <a:endParaRPr lang="zh-CN" altLang="zh-CN" sz="1800" kern="100" dirty="0">
              <a:effectLst/>
              <a:latin typeface="Times New Roman" panose="02020603050405020304" pitchFamily="18" charset="0"/>
              <a:ea typeface="宋体" panose="02010600030101010101" pitchFamily="2" charset="-122"/>
            </a:endParaRPr>
          </a:p>
          <a:p>
            <a:pPr marR="36195" indent="266700" algn="just">
              <a:spcBef>
                <a:spcPts val="600"/>
              </a:spcBef>
              <a:spcAft>
                <a:spcPts val="0"/>
              </a:spcAft>
              <a:tabLst>
                <a:tab pos="207645" algn="l"/>
              </a:tabLst>
            </a:pP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2</a:t>
            </a:r>
            <a:r>
              <a:rPr lang="zh-CN" altLang="zh-CN" sz="1800" kern="100" dirty="0">
                <a:effectLst/>
                <a:latin typeface="Times New Roman" panose="02020603050405020304" pitchFamily="18" charset="0"/>
                <a:ea typeface="宋体" panose="02010600030101010101" pitchFamily="2" charset="-122"/>
              </a:rPr>
              <a:t>）研究实现一种高效的分布式算法，将密集的计算任务卸载到</a:t>
            </a:r>
            <a:r>
              <a:rPr lang="en-US" altLang="zh-CN" sz="1800" kern="100" dirty="0">
                <a:effectLst/>
                <a:latin typeface="Times New Roman" panose="02020603050405020304" pitchFamily="18" charset="0"/>
                <a:ea typeface="宋体" panose="02010600030101010101" pitchFamily="2" charset="-122"/>
              </a:rPr>
              <a:t> ES </a:t>
            </a:r>
            <a:r>
              <a:rPr lang="zh-CN" altLang="zh-CN" sz="1800" kern="100" dirty="0">
                <a:effectLst/>
                <a:latin typeface="Times New Roman" panose="02020603050405020304" pitchFamily="18" charset="0"/>
                <a:ea typeface="宋体" panose="02010600030101010101" pitchFamily="2" charset="-122"/>
              </a:rPr>
              <a:t>或相邻</a:t>
            </a:r>
            <a:r>
              <a:rPr lang="en-US" altLang="zh-CN" sz="1800" kern="100" dirty="0">
                <a:effectLst/>
                <a:latin typeface="Times New Roman" panose="02020603050405020304" pitchFamily="18" charset="0"/>
                <a:ea typeface="宋体" panose="02010600030101010101" pitchFamily="2" charset="-122"/>
              </a:rPr>
              <a:t> BS</a:t>
            </a:r>
            <a:r>
              <a:rPr lang="zh-CN" altLang="zh-CN" sz="1800" kern="100" dirty="0">
                <a:effectLst/>
                <a:latin typeface="Times New Roman" panose="02020603050405020304" pitchFamily="18" charset="0"/>
                <a:ea typeface="宋体" panose="02010600030101010101" pitchFamily="2" charset="-122"/>
              </a:rPr>
              <a:t>。从上一节中提出 的计算模型来看，无人机所做的决策是高度耦合的，这表明每一个本地决策都将对同一系统中执行任务的无人机产生直接影响。如果大量无人机通过同一种接入网络同时卸载相同的卸载策略，低网络吞吐量将导致更高的传输延迟。此外，当数据传输速率较低时，将消耗更多的能量来卸载数据。为解决这个问题，设计并实现了一种基于非合作理论博弈模型的分布式算法。卸载算法的主要思想是利用前几节中提出的</a:t>
            </a:r>
            <a:r>
              <a:rPr lang="en-US" altLang="zh-CN" sz="1800" kern="100" dirty="0">
                <a:effectLst/>
                <a:latin typeface="Times New Roman" panose="02020603050405020304" pitchFamily="18" charset="0"/>
                <a:ea typeface="宋体" panose="02010600030101010101" pitchFamily="2" charset="-122"/>
              </a:rPr>
              <a:t>NE</a:t>
            </a:r>
            <a:r>
              <a:rPr lang="zh-CN" altLang="zh-CN" sz="1800" kern="100" dirty="0">
                <a:effectLst/>
                <a:latin typeface="Times New Roman" panose="02020603050405020304" pitchFamily="18" charset="0"/>
                <a:ea typeface="宋体" panose="02010600030101010101" pitchFamily="2" charset="-122"/>
              </a:rPr>
              <a:t>定理得到的收敛性质。因此，需要有限次的迭代来实现这个平台状态。在执行计算任务之前，决策过程在所有网络设备上同时执行。为了实现不同参与者的并发自私行为，提出了一个简单的消息协议。该协议中，如果能够实现更好的策略，那么每架无人机都会发送一个请求信息来更新其状态。需要强调是：在每次迭代中，确认消息后每次只能批准一个更新请求。</a:t>
            </a:r>
          </a:p>
        </p:txBody>
      </p:sp>
      <p:grpSp>
        <p:nvGrpSpPr>
          <p:cNvPr id="4" name="组合 61">
            <a:extLst>
              <a:ext uri="{FF2B5EF4-FFF2-40B4-BE49-F238E27FC236}">
                <a16:creationId xmlns:a16="http://schemas.microsoft.com/office/drawing/2014/main" id="{79B6E730-A6A8-4B89-8B87-59CA76031102}"/>
              </a:ext>
            </a:extLst>
          </p:cNvPr>
          <p:cNvGrpSpPr>
            <a:grpSpLocks/>
          </p:cNvGrpSpPr>
          <p:nvPr/>
        </p:nvGrpSpPr>
        <p:grpSpPr bwMode="auto">
          <a:xfrm>
            <a:off x="0" y="11112"/>
            <a:ext cx="1779588" cy="1246188"/>
            <a:chOff x="1" y="-3185"/>
            <a:chExt cx="1147647" cy="802770"/>
          </a:xfrm>
        </p:grpSpPr>
        <p:grpSp>
          <p:nvGrpSpPr>
            <p:cNvPr id="5" name="组合 62">
              <a:extLst>
                <a:ext uri="{FF2B5EF4-FFF2-40B4-BE49-F238E27FC236}">
                  <a16:creationId xmlns:a16="http://schemas.microsoft.com/office/drawing/2014/main" id="{AB7ECAFB-E155-435E-9672-077CD83C72A3}"/>
                </a:ext>
              </a:extLst>
            </p:cNvPr>
            <p:cNvGrpSpPr/>
            <p:nvPr/>
          </p:nvGrpSpPr>
          <p:grpSpPr>
            <a:xfrm flipH="1">
              <a:off x="1" y="1"/>
              <a:ext cx="1147647" cy="799584"/>
              <a:chOff x="6558953" y="-4885"/>
              <a:chExt cx="2449007" cy="1706261"/>
            </a:xfrm>
            <a:noFill/>
          </p:grpSpPr>
          <p:grpSp>
            <p:nvGrpSpPr>
              <p:cNvPr id="8" name="组合 64">
                <a:extLst>
                  <a:ext uri="{FF2B5EF4-FFF2-40B4-BE49-F238E27FC236}">
                    <a16:creationId xmlns:a16="http://schemas.microsoft.com/office/drawing/2014/main" id="{0484925B-6FBE-4BF8-B0D9-DD8D3E8E375E}"/>
                  </a:ext>
                </a:extLst>
              </p:cNvPr>
              <p:cNvGrpSpPr/>
              <p:nvPr/>
            </p:nvGrpSpPr>
            <p:grpSpPr>
              <a:xfrm rot="10800000">
                <a:off x="7028698" y="-4885"/>
                <a:ext cx="1979262" cy="1706261"/>
                <a:chOff x="3332480" y="609600"/>
                <a:chExt cx="2663546" cy="2296160"/>
              </a:xfrm>
              <a:grpFill/>
            </p:grpSpPr>
            <p:sp>
              <p:nvSpPr>
                <p:cNvPr id="12" name="等腰三角形 11">
                  <a:extLst>
                    <a:ext uri="{FF2B5EF4-FFF2-40B4-BE49-F238E27FC236}">
                      <a16:creationId xmlns:a16="http://schemas.microsoft.com/office/drawing/2014/main" id="{8E1A74C6-BBE1-49CA-88B1-1A8C37FC11E2}"/>
                    </a:ext>
                  </a:extLst>
                </p:cNvPr>
                <p:cNvSpPr/>
                <p:nvPr/>
              </p:nvSpPr>
              <p:spPr>
                <a:xfrm>
                  <a:off x="3332480"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3" name="等腰三角形 12">
                  <a:extLst>
                    <a:ext uri="{FF2B5EF4-FFF2-40B4-BE49-F238E27FC236}">
                      <a16:creationId xmlns:a16="http://schemas.microsoft.com/office/drawing/2014/main" id="{F2D7D71D-864F-41CD-933A-2E6CDCC65406}"/>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nvGrpSpPr>
              <p:cNvPr id="9" name="组合 65">
                <a:extLst>
                  <a:ext uri="{FF2B5EF4-FFF2-40B4-BE49-F238E27FC236}">
                    <a16:creationId xmlns:a16="http://schemas.microsoft.com/office/drawing/2014/main" id="{857613F0-AF0F-4BD0-B623-E2497439A747}"/>
                  </a:ext>
                </a:extLst>
              </p:cNvPr>
              <p:cNvGrpSpPr/>
              <p:nvPr/>
            </p:nvGrpSpPr>
            <p:grpSpPr>
              <a:xfrm rot="10800000">
                <a:off x="6558953" y="0"/>
                <a:ext cx="1161080" cy="1000931"/>
                <a:chOff x="3681031" y="609600"/>
                <a:chExt cx="2663546" cy="2296160"/>
              </a:xfrm>
              <a:grpFill/>
            </p:grpSpPr>
            <p:sp>
              <p:nvSpPr>
                <p:cNvPr id="10" name="等腰三角形 9">
                  <a:extLst>
                    <a:ext uri="{FF2B5EF4-FFF2-40B4-BE49-F238E27FC236}">
                      <a16:creationId xmlns:a16="http://schemas.microsoft.com/office/drawing/2014/main" id="{DC7BC4C9-9C68-4793-9955-487AB27D6662}"/>
                    </a:ext>
                  </a:extLst>
                </p:cNvPr>
                <p:cNvSpPr/>
                <p:nvPr/>
              </p:nvSpPr>
              <p:spPr>
                <a:xfrm>
                  <a:off x="3681031"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1" name="等腰三角形 10">
                  <a:extLst>
                    <a:ext uri="{FF2B5EF4-FFF2-40B4-BE49-F238E27FC236}">
                      <a16:creationId xmlns:a16="http://schemas.microsoft.com/office/drawing/2014/main" id="{72B53021-2D4F-46F7-A180-00ACD5816C8F}"/>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sp>
          <p:nvSpPr>
            <p:cNvPr id="7" name="等腰三角形 6">
              <a:extLst>
                <a:ext uri="{FF2B5EF4-FFF2-40B4-BE49-F238E27FC236}">
                  <a16:creationId xmlns:a16="http://schemas.microsoft.com/office/drawing/2014/main" id="{9DD47711-0320-4874-95E6-D71583ABAAAF}"/>
                </a:ext>
              </a:extLst>
            </p:cNvPr>
            <p:cNvSpPr/>
            <p:nvPr/>
          </p:nvSpPr>
          <p:spPr>
            <a:xfrm rot="10800000" flipH="1">
              <a:off x="501649" y="-3185"/>
              <a:ext cx="610167" cy="525635"/>
            </a:xfrm>
            <a:prstGeom prst="triangle">
              <a:avLst/>
            </a:prstGeom>
            <a:solidFill>
              <a:srgbClr val="3973E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spTree>
    <p:custDataLst>
      <p:tags r:id="rId1"/>
    </p:custDataLst>
    <p:extLst>
      <p:ext uri="{BB962C8B-B14F-4D97-AF65-F5344CB8AC3E}">
        <p14:creationId xmlns:p14="http://schemas.microsoft.com/office/powerpoint/2010/main" val="541964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占位符 5"/>
          <p:cNvSpPr>
            <a:spLocks noGrp="1"/>
          </p:cNvSpPr>
          <p:nvPr/>
        </p:nvSpPr>
        <p:spPr>
          <a:xfrm>
            <a:off x="777876" y="1675370"/>
            <a:ext cx="10222492" cy="462216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R="36195" indent="266700" algn="just">
              <a:spcBef>
                <a:spcPts val="600"/>
              </a:spcBef>
              <a:spcAft>
                <a:spcPts val="0"/>
              </a:spcAft>
              <a:tabLst>
                <a:tab pos="207645" algn="l"/>
              </a:tabLst>
            </a:pPr>
            <a:r>
              <a:rPr lang="zh-CN" altLang="zh-CN" sz="1800" kern="100" dirty="0">
                <a:effectLst/>
                <a:latin typeface="Times New Roman" panose="02020603050405020304" pitchFamily="18" charset="0"/>
                <a:ea typeface="宋体" panose="02010600030101010101" pitchFamily="2" charset="-122"/>
              </a:rPr>
              <a:t>（</a:t>
            </a:r>
            <a:r>
              <a:rPr lang="en-US" altLang="zh-CN" sz="1800" kern="100" dirty="0">
                <a:effectLst/>
                <a:latin typeface="Times New Roman" panose="02020603050405020304" pitchFamily="18" charset="0"/>
                <a:ea typeface="宋体" panose="02010600030101010101" pitchFamily="2" charset="-122"/>
              </a:rPr>
              <a:t>3</a:t>
            </a:r>
            <a:r>
              <a:rPr lang="zh-CN" altLang="zh-CN" sz="1800" kern="100" dirty="0">
                <a:effectLst/>
                <a:latin typeface="Times New Roman" panose="02020603050405020304" pitchFamily="18" charset="0"/>
                <a:ea typeface="宋体" panose="02010600030101010101" pitchFamily="2" charset="-122"/>
              </a:rPr>
              <a:t>）</a:t>
            </a:r>
            <a:r>
              <a:rPr lang="zh-CN" altLang="zh-CN" sz="1800" kern="100" spc="-15" dirty="0">
                <a:effectLst/>
                <a:latin typeface="Times New Roman" panose="02020603050405020304" pitchFamily="18" charset="0"/>
                <a:ea typeface="宋体" panose="02010600030101010101" pitchFamily="2" charset="-122"/>
                <a:cs typeface="宋体" panose="02010600030101010101" pitchFamily="2" charset="-122"/>
              </a:rPr>
              <a:t>由于绝大多数移动设备的计算资源有限，</a:t>
            </a:r>
            <a:r>
              <a:rPr lang="zh-CN" altLang="zh-CN" sz="1800" kern="100" spc="-5" dirty="0">
                <a:effectLst/>
                <a:latin typeface="Times New Roman" panose="02020603050405020304" pitchFamily="18" charset="0"/>
                <a:ea typeface="宋体" panose="02010600030101010101" pitchFamily="2" charset="-122"/>
                <a:cs typeface="宋体" panose="02010600030101010101" pitchFamily="2" charset="-122"/>
              </a:rPr>
              <a:t>将最小化成本函数定义为能量和延迟的性能指标，即最大化收益。众所周知，密集型计算任务即使有稍微强大的处理器，也需要相当长的时间来完成。为</a:t>
            </a:r>
            <a:r>
              <a:rPr lang="zh-CN" altLang="zh-CN" sz="1800" kern="100" spc="40" dirty="0">
                <a:effectLst/>
                <a:latin typeface="Times New Roman" panose="02020603050405020304" pitchFamily="18" charset="0"/>
                <a:ea typeface="宋体" panose="02010600030101010101" pitchFamily="2" charset="-122"/>
                <a:cs typeface="宋体" panose="02010600030101010101" pitchFamily="2" charset="-122"/>
              </a:rPr>
              <a:t>实现一个全局成本函数作为延迟和能量开销</a:t>
            </a:r>
            <a:r>
              <a:rPr lang="zh-CN" altLang="zh-CN" sz="1800" kern="100" dirty="0">
                <a:effectLst/>
                <a:latin typeface="Times New Roman" panose="02020603050405020304" pitchFamily="18" charset="0"/>
                <a:ea typeface="宋体" panose="02010600030101010101" pitchFamily="2" charset="-122"/>
                <a:cs typeface="宋体" panose="02010600030101010101" pitchFamily="2" charset="-122"/>
              </a:rPr>
              <a:t>和的联合方程。</a:t>
            </a:r>
            <a:r>
              <a:rPr lang="zh-CN" altLang="zh-CN" sz="1800" kern="100" spc="5" dirty="0">
                <a:effectLst/>
                <a:latin typeface="Times New Roman" panose="02020603050405020304" pitchFamily="18" charset="0"/>
                <a:ea typeface="宋体" panose="02010600030101010101" pitchFamily="2" charset="-122"/>
                <a:cs typeface="宋体" panose="02010600030101010101" pitchFamily="2" charset="-122"/>
              </a:rPr>
              <a:t>为了形成系统开销度量，采用归一化法，</a:t>
            </a:r>
            <a:r>
              <a:rPr lang="zh-CN" altLang="zh-CN" sz="1800" kern="100" spc="-10" dirty="0">
                <a:effectLst/>
                <a:latin typeface="Times New Roman" panose="02020603050405020304" pitchFamily="18" charset="0"/>
                <a:ea typeface="宋体" panose="02010600030101010101" pitchFamily="2" charset="-122"/>
                <a:cs typeface="宋体" panose="02010600030101010101" pitchFamily="2" charset="-122"/>
              </a:rPr>
              <a:t>可以使不同的度量加到一起。</a:t>
            </a:r>
            <a:endParaRPr lang="zh-CN" altLang="zh-CN" sz="1800" kern="100" dirty="0">
              <a:effectLst/>
              <a:latin typeface="Times New Roman" panose="02020603050405020304" pitchFamily="18" charset="0"/>
              <a:ea typeface="宋体" panose="02010600030101010101" pitchFamily="2" charset="-122"/>
            </a:endParaRPr>
          </a:p>
          <a:p>
            <a:r>
              <a:rPr lang="zh-CN" altLang="zh-CN" sz="18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dirty="0">
                <a:effectLst/>
                <a:latin typeface="Times New Roman" panose="02020603050405020304" pitchFamily="18" charset="0"/>
                <a:ea typeface="宋体" panose="02010600030101010101" pitchFamily="2" charset="-122"/>
              </a:rPr>
              <a:t>4</a:t>
            </a:r>
            <a:r>
              <a:rPr lang="zh-CN" altLang="zh-CN" sz="1800" dirty="0">
                <a:effectLst/>
                <a:latin typeface="Times New Roman" panose="02020603050405020304" pitchFamily="18" charset="0"/>
                <a:ea typeface="宋体" panose="02010600030101010101" pitchFamily="2" charset="-122"/>
                <a:cs typeface="Times New Roman" panose="02020603050405020304" pitchFamily="18" charset="0"/>
              </a:rPr>
              <a:t>）理论分析与实验相结合的方法。在对数学模型采用理论分析的方法如参数计算，参数矩阵化，参数约束定义等问题，建立相关实验平台，通过实际模拟相关网络数据，如移动设备移动，以及任务的传输等，根据提出的理论模型，重新设定实验参数，综合归纳出工程实践背景下的假定条件，分别针对满足不同应用需求的网络环境进行多维度实验，并通过模拟各种真实环境对理论分析结果进行最终验证。</a:t>
            </a:r>
            <a:endParaRPr lang="zh-CN" altLang="en-US" dirty="0"/>
          </a:p>
        </p:txBody>
      </p:sp>
      <p:grpSp>
        <p:nvGrpSpPr>
          <p:cNvPr id="4" name="组合 61">
            <a:extLst>
              <a:ext uri="{FF2B5EF4-FFF2-40B4-BE49-F238E27FC236}">
                <a16:creationId xmlns:a16="http://schemas.microsoft.com/office/drawing/2014/main" id="{9FF76F01-EB1C-40B5-8765-1F921C28228A}"/>
              </a:ext>
            </a:extLst>
          </p:cNvPr>
          <p:cNvGrpSpPr>
            <a:grpSpLocks/>
          </p:cNvGrpSpPr>
          <p:nvPr/>
        </p:nvGrpSpPr>
        <p:grpSpPr bwMode="auto">
          <a:xfrm>
            <a:off x="0" y="11112"/>
            <a:ext cx="1779588" cy="1246188"/>
            <a:chOff x="1" y="-3185"/>
            <a:chExt cx="1147647" cy="802770"/>
          </a:xfrm>
        </p:grpSpPr>
        <p:grpSp>
          <p:nvGrpSpPr>
            <p:cNvPr id="5" name="组合 62">
              <a:extLst>
                <a:ext uri="{FF2B5EF4-FFF2-40B4-BE49-F238E27FC236}">
                  <a16:creationId xmlns:a16="http://schemas.microsoft.com/office/drawing/2014/main" id="{63444F2C-3864-4F02-9819-E87FF3E67B0D}"/>
                </a:ext>
              </a:extLst>
            </p:cNvPr>
            <p:cNvGrpSpPr/>
            <p:nvPr/>
          </p:nvGrpSpPr>
          <p:grpSpPr>
            <a:xfrm flipH="1">
              <a:off x="1" y="1"/>
              <a:ext cx="1147647" cy="799584"/>
              <a:chOff x="6558953" y="-4885"/>
              <a:chExt cx="2449007" cy="1706261"/>
            </a:xfrm>
            <a:noFill/>
          </p:grpSpPr>
          <p:grpSp>
            <p:nvGrpSpPr>
              <p:cNvPr id="8" name="组合 64">
                <a:extLst>
                  <a:ext uri="{FF2B5EF4-FFF2-40B4-BE49-F238E27FC236}">
                    <a16:creationId xmlns:a16="http://schemas.microsoft.com/office/drawing/2014/main" id="{B794B486-EC1A-41A5-A9FB-B9894CC3AE01}"/>
                  </a:ext>
                </a:extLst>
              </p:cNvPr>
              <p:cNvGrpSpPr/>
              <p:nvPr/>
            </p:nvGrpSpPr>
            <p:grpSpPr>
              <a:xfrm rot="10800000">
                <a:off x="7028698" y="-4885"/>
                <a:ext cx="1979262" cy="1706261"/>
                <a:chOff x="3332480" y="609600"/>
                <a:chExt cx="2663546" cy="2296160"/>
              </a:xfrm>
              <a:grpFill/>
            </p:grpSpPr>
            <p:sp>
              <p:nvSpPr>
                <p:cNvPr id="12" name="等腰三角形 11">
                  <a:extLst>
                    <a:ext uri="{FF2B5EF4-FFF2-40B4-BE49-F238E27FC236}">
                      <a16:creationId xmlns:a16="http://schemas.microsoft.com/office/drawing/2014/main" id="{BEF4D60C-2C9E-4EDA-962C-D7E5D9F9533D}"/>
                    </a:ext>
                  </a:extLst>
                </p:cNvPr>
                <p:cNvSpPr/>
                <p:nvPr/>
              </p:nvSpPr>
              <p:spPr>
                <a:xfrm>
                  <a:off x="3332480"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3" name="等腰三角形 12">
                  <a:extLst>
                    <a:ext uri="{FF2B5EF4-FFF2-40B4-BE49-F238E27FC236}">
                      <a16:creationId xmlns:a16="http://schemas.microsoft.com/office/drawing/2014/main" id="{273B6D6E-B1DC-498F-B2DD-6236435637C4}"/>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nvGrpSpPr>
              <p:cNvPr id="9" name="组合 65">
                <a:extLst>
                  <a:ext uri="{FF2B5EF4-FFF2-40B4-BE49-F238E27FC236}">
                    <a16:creationId xmlns:a16="http://schemas.microsoft.com/office/drawing/2014/main" id="{E71EA871-F497-42EF-B152-B32B7B215A67}"/>
                  </a:ext>
                </a:extLst>
              </p:cNvPr>
              <p:cNvGrpSpPr/>
              <p:nvPr/>
            </p:nvGrpSpPr>
            <p:grpSpPr>
              <a:xfrm rot="10800000">
                <a:off x="6558953" y="0"/>
                <a:ext cx="1161080" cy="1000931"/>
                <a:chOff x="3681031" y="609600"/>
                <a:chExt cx="2663546" cy="2296160"/>
              </a:xfrm>
              <a:grpFill/>
            </p:grpSpPr>
            <p:sp>
              <p:nvSpPr>
                <p:cNvPr id="10" name="等腰三角形 9">
                  <a:extLst>
                    <a:ext uri="{FF2B5EF4-FFF2-40B4-BE49-F238E27FC236}">
                      <a16:creationId xmlns:a16="http://schemas.microsoft.com/office/drawing/2014/main" id="{645FE21B-1D9D-41A5-ADE6-1ADE9694A96F}"/>
                    </a:ext>
                  </a:extLst>
                </p:cNvPr>
                <p:cNvSpPr/>
                <p:nvPr/>
              </p:nvSpPr>
              <p:spPr>
                <a:xfrm>
                  <a:off x="3681031"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1" name="等腰三角形 10">
                  <a:extLst>
                    <a:ext uri="{FF2B5EF4-FFF2-40B4-BE49-F238E27FC236}">
                      <a16:creationId xmlns:a16="http://schemas.microsoft.com/office/drawing/2014/main" id="{E886CA35-6552-414F-9678-60109A20DDCA}"/>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sp>
          <p:nvSpPr>
            <p:cNvPr id="7" name="等腰三角形 6">
              <a:extLst>
                <a:ext uri="{FF2B5EF4-FFF2-40B4-BE49-F238E27FC236}">
                  <a16:creationId xmlns:a16="http://schemas.microsoft.com/office/drawing/2014/main" id="{4261CCD5-F169-4341-A596-E78E2BBD785D}"/>
                </a:ext>
              </a:extLst>
            </p:cNvPr>
            <p:cNvSpPr/>
            <p:nvPr/>
          </p:nvSpPr>
          <p:spPr>
            <a:xfrm rot="10800000" flipH="1">
              <a:off x="501649" y="-3185"/>
              <a:ext cx="610167" cy="525635"/>
            </a:xfrm>
            <a:prstGeom prst="triangle">
              <a:avLst/>
            </a:prstGeom>
            <a:solidFill>
              <a:srgbClr val="3973E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wrap="square" lIns="91440" tIns="45720" rIns="91440" bIns="45720" rtlCol="0" anchor="ctr">
            <a:normAutofit/>
          </a:bodyPr>
          <a:lstStyle/>
          <a:p>
            <a:r>
              <a:rPr lang="zh-CN" altLang="en-US" sz="3600" dirty="0">
                <a:solidFill>
                  <a:srgbClr val="0066FF"/>
                </a:solidFill>
              </a:rPr>
              <a:t>技术路线</a:t>
            </a:r>
            <a:endParaRPr lang="zh-CN" altLang="en-US" sz="3600" dirty="0">
              <a:solidFill>
                <a:schemeClr val="tx1"/>
              </a:solidFill>
            </a:endParaRPr>
          </a:p>
        </p:txBody>
      </p:sp>
      <p:sp>
        <p:nvSpPr>
          <p:cNvPr id="6" name="文本占位符 5"/>
          <p:cNvSpPr>
            <a:spLocks noGrp="1"/>
          </p:cNvSpPr>
          <p:nvPr/>
        </p:nvSpPr>
        <p:spPr>
          <a:xfrm>
            <a:off x="777875" y="1675370"/>
            <a:ext cx="10232631" cy="462216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lvl="0" fontAlgn="auto">
              <a:lnSpc>
                <a:spcPct val="150000"/>
              </a:lnSpc>
              <a:buFont typeface="Arial" panose="020B0604020202020204" pitchFamily="34" charset="0"/>
            </a:pPr>
            <a:endParaRPr lang="zh-CN" altLang="en-US" dirty="0"/>
          </a:p>
        </p:txBody>
      </p:sp>
      <p:grpSp>
        <p:nvGrpSpPr>
          <p:cNvPr id="4" name="组合 61">
            <a:extLst>
              <a:ext uri="{FF2B5EF4-FFF2-40B4-BE49-F238E27FC236}">
                <a16:creationId xmlns:a16="http://schemas.microsoft.com/office/drawing/2014/main" id="{9FF76F01-EB1C-40B5-8765-1F921C28228A}"/>
              </a:ext>
            </a:extLst>
          </p:cNvPr>
          <p:cNvGrpSpPr>
            <a:grpSpLocks/>
          </p:cNvGrpSpPr>
          <p:nvPr/>
        </p:nvGrpSpPr>
        <p:grpSpPr bwMode="auto">
          <a:xfrm>
            <a:off x="0" y="11112"/>
            <a:ext cx="1779588" cy="1246188"/>
            <a:chOff x="1" y="-3185"/>
            <a:chExt cx="1147647" cy="802770"/>
          </a:xfrm>
        </p:grpSpPr>
        <p:grpSp>
          <p:nvGrpSpPr>
            <p:cNvPr id="5" name="组合 62">
              <a:extLst>
                <a:ext uri="{FF2B5EF4-FFF2-40B4-BE49-F238E27FC236}">
                  <a16:creationId xmlns:a16="http://schemas.microsoft.com/office/drawing/2014/main" id="{63444F2C-3864-4F02-9819-E87FF3E67B0D}"/>
                </a:ext>
              </a:extLst>
            </p:cNvPr>
            <p:cNvGrpSpPr/>
            <p:nvPr/>
          </p:nvGrpSpPr>
          <p:grpSpPr>
            <a:xfrm flipH="1">
              <a:off x="1" y="1"/>
              <a:ext cx="1147647" cy="799584"/>
              <a:chOff x="6558953" y="-4885"/>
              <a:chExt cx="2449007" cy="1706261"/>
            </a:xfrm>
            <a:noFill/>
          </p:grpSpPr>
          <p:grpSp>
            <p:nvGrpSpPr>
              <p:cNvPr id="8" name="组合 64">
                <a:extLst>
                  <a:ext uri="{FF2B5EF4-FFF2-40B4-BE49-F238E27FC236}">
                    <a16:creationId xmlns:a16="http://schemas.microsoft.com/office/drawing/2014/main" id="{B794B486-EC1A-41A5-A9FB-B9894CC3AE01}"/>
                  </a:ext>
                </a:extLst>
              </p:cNvPr>
              <p:cNvGrpSpPr/>
              <p:nvPr/>
            </p:nvGrpSpPr>
            <p:grpSpPr>
              <a:xfrm rot="10800000">
                <a:off x="7028698" y="-4885"/>
                <a:ext cx="1979262" cy="1706261"/>
                <a:chOff x="3332480" y="609600"/>
                <a:chExt cx="2663546" cy="2296160"/>
              </a:xfrm>
              <a:grpFill/>
            </p:grpSpPr>
            <p:sp>
              <p:nvSpPr>
                <p:cNvPr id="12" name="等腰三角形 11">
                  <a:extLst>
                    <a:ext uri="{FF2B5EF4-FFF2-40B4-BE49-F238E27FC236}">
                      <a16:creationId xmlns:a16="http://schemas.microsoft.com/office/drawing/2014/main" id="{BEF4D60C-2C9E-4EDA-962C-D7E5D9F9533D}"/>
                    </a:ext>
                  </a:extLst>
                </p:cNvPr>
                <p:cNvSpPr/>
                <p:nvPr/>
              </p:nvSpPr>
              <p:spPr>
                <a:xfrm>
                  <a:off x="3332480"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3" name="等腰三角形 12">
                  <a:extLst>
                    <a:ext uri="{FF2B5EF4-FFF2-40B4-BE49-F238E27FC236}">
                      <a16:creationId xmlns:a16="http://schemas.microsoft.com/office/drawing/2014/main" id="{273B6D6E-B1DC-498F-B2DD-6236435637C4}"/>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nvGrpSpPr>
              <p:cNvPr id="9" name="组合 65">
                <a:extLst>
                  <a:ext uri="{FF2B5EF4-FFF2-40B4-BE49-F238E27FC236}">
                    <a16:creationId xmlns:a16="http://schemas.microsoft.com/office/drawing/2014/main" id="{E71EA871-F497-42EF-B152-B32B7B215A67}"/>
                  </a:ext>
                </a:extLst>
              </p:cNvPr>
              <p:cNvGrpSpPr/>
              <p:nvPr/>
            </p:nvGrpSpPr>
            <p:grpSpPr>
              <a:xfrm rot="10800000">
                <a:off x="6558953" y="0"/>
                <a:ext cx="1161080" cy="1000931"/>
                <a:chOff x="3681031" y="609600"/>
                <a:chExt cx="2663546" cy="2296160"/>
              </a:xfrm>
              <a:grpFill/>
            </p:grpSpPr>
            <p:sp>
              <p:nvSpPr>
                <p:cNvPr id="10" name="等腰三角形 9">
                  <a:extLst>
                    <a:ext uri="{FF2B5EF4-FFF2-40B4-BE49-F238E27FC236}">
                      <a16:creationId xmlns:a16="http://schemas.microsoft.com/office/drawing/2014/main" id="{645FE21B-1D9D-41A5-ADE6-1ADE9694A96F}"/>
                    </a:ext>
                  </a:extLst>
                </p:cNvPr>
                <p:cNvSpPr/>
                <p:nvPr/>
              </p:nvSpPr>
              <p:spPr>
                <a:xfrm>
                  <a:off x="3681031"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1" name="等腰三角形 10">
                  <a:extLst>
                    <a:ext uri="{FF2B5EF4-FFF2-40B4-BE49-F238E27FC236}">
                      <a16:creationId xmlns:a16="http://schemas.microsoft.com/office/drawing/2014/main" id="{E886CA35-6552-414F-9678-60109A20DDCA}"/>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sp>
          <p:nvSpPr>
            <p:cNvPr id="7" name="等腰三角形 6">
              <a:extLst>
                <a:ext uri="{FF2B5EF4-FFF2-40B4-BE49-F238E27FC236}">
                  <a16:creationId xmlns:a16="http://schemas.microsoft.com/office/drawing/2014/main" id="{4261CCD5-F169-4341-A596-E78E2BBD785D}"/>
                </a:ext>
              </a:extLst>
            </p:cNvPr>
            <p:cNvSpPr/>
            <p:nvPr/>
          </p:nvSpPr>
          <p:spPr>
            <a:xfrm rot="10800000" flipH="1">
              <a:off x="501649" y="-3185"/>
              <a:ext cx="610167" cy="525635"/>
            </a:xfrm>
            <a:prstGeom prst="triangle">
              <a:avLst/>
            </a:prstGeom>
            <a:solidFill>
              <a:srgbClr val="3973E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pic>
        <p:nvPicPr>
          <p:cNvPr id="16" name="图片 15">
            <a:extLst>
              <a:ext uri="{FF2B5EF4-FFF2-40B4-BE49-F238E27FC236}">
                <a16:creationId xmlns:a16="http://schemas.microsoft.com/office/drawing/2014/main" id="{21F2DE7F-6C97-43C3-A4D1-38C8E1C92A2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224840" y="1209085"/>
            <a:ext cx="3338699" cy="2659772"/>
          </a:xfrm>
          <a:prstGeom prst="rect">
            <a:avLst/>
          </a:prstGeom>
          <a:noFill/>
          <a:ln>
            <a:noFill/>
          </a:ln>
        </p:spPr>
      </p:pic>
      <p:sp>
        <p:nvSpPr>
          <p:cNvPr id="15" name="文本框 14">
            <a:extLst>
              <a:ext uri="{FF2B5EF4-FFF2-40B4-BE49-F238E27FC236}">
                <a16:creationId xmlns:a16="http://schemas.microsoft.com/office/drawing/2014/main" id="{B2F791DE-4035-4203-9E05-966ABB41D98A}"/>
              </a:ext>
            </a:extLst>
          </p:cNvPr>
          <p:cNvSpPr txBox="1"/>
          <p:nvPr/>
        </p:nvSpPr>
        <p:spPr>
          <a:xfrm>
            <a:off x="1357734" y="4289196"/>
            <a:ext cx="9501944" cy="1754326"/>
          </a:xfrm>
          <a:prstGeom prst="rect">
            <a:avLst/>
          </a:prstGeom>
          <a:noFill/>
        </p:spPr>
        <p:txBody>
          <a:bodyPr wrap="square" rtlCol="0">
            <a:spAutoFit/>
          </a:bodyPr>
          <a:lstStyle/>
          <a:p>
            <a:r>
              <a:rPr lang="zh-CN" altLang="zh-CN" sz="1800" spc="-20" dirty="0">
                <a:effectLst/>
                <a:ea typeface="宋体" panose="02010600030101010101" pitchFamily="2" charset="-122"/>
                <a:cs typeface="宋体" panose="02010600030101010101" pitchFamily="2" charset="-122"/>
              </a:rPr>
              <a:t>图</a:t>
            </a:r>
            <a:r>
              <a:rPr lang="zh-CN" altLang="zh-CN" sz="1800" spc="-70" dirty="0">
                <a:effectLst/>
                <a:ea typeface="宋体" panose="02010600030101010101" pitchFamily="2" charset="-122"/>
                <a:cs typeface="宋体" panose="02010600030101010101" pitchFamily="2" charset="-122"/>
              </a:rPr>
              <a:t> </a:t>
            </a:r>
            <a:r>
              <a:rPr lang="en-US" altLang="zh-CN" sz="1800" spc="-20" dirty="0">
                <a:effectLst/>
                <a:latin typeface="宋体" panose="02010600030101010101" pitchFamily="2" charset="-122"/>
                <a:cs typeface="Times New Roman" panose="02020603050405020304" pitchFamily="18" charset="0"/>
              </a:rPr>
              <a:t>1</a:t>
            </a:r>
            <a:r>
              <a:rPr lang="en-US" altLang="zh-CN" sz="1800" spc="60" dirty="0">
                <a:effectLst/>
                <a:latin typeface="宋体" panose="02010600030101010101" pitchFamily="2" charset="-122"/>
                <a:cs typeface="Times New Roman" panose="02020603050405020304" pitchFamily="18" charset="0"/>
              </a:rPr>
              <a:t> </a:t>
            </a:r>
            <a:r>
              <a:rPr lang="zh-CN" altLang="zh-CN" sz="1800" spc="-20" dirty="0">
                <a:effectLst/>
                <a:ea typeface="宋体" panose="02010600030101010101" pitchFamily="2" charset="-122"/>
                <a:cs typeface="宋体" panose="02010600030101010101" pitchFamily="2" charset="-122"/>
              </a:rPr>
              <a:t>是面向输电线路巡检边缘计算系统模型，</a:t>
            </a:r>
            <a:r>
              <a:rPr lang="zh-CN" altLang="zh-CN" sz="1800" spc="35" dirty="0">
                <a:effectLst/>
                <a:ea typeface="宋体" panose="02010600030101010101" pitchFamily="2" charset="-122"/>
                <a:cs typeface="宋体" panose="02010600030101010101" pitchFamily="2" charset="-122"/>
              </a:rPr>
              <a:t>是由多架巡检无人机和具有边缘服务器的基站组</a:t>
            </a:r>
            <a:r>
              <a:rPr lang="zh-CN" altLang="zh-CN" sz="1800" spc="5" dirty="0">
                <a:effectLst/>
                <a:ea typeface="宋体" panose="02010600030101010101" pitchFamily="2" charset="-122"/>
                <a:cs typeface="宋体" panose="02010600030101010101" pitchFamily="2" charset="-122"/>
              </a:rPr>
              <a:t> </a:t>
            </a:r>
            <a:r>
              <a:rPr lang="zh-CN" altLang="zh-CN" sz="1800" dirty="0">
                <a:effectLst/>
                <a:ea typeface="宋体" panose="02010600030101010101" pitchFamily="2" charset="-122"/>
                <a:cs typeface="宋体" panose="02010600030101010101" pitchFamily="2" charset="-122"/>
              </a:rPr>
              <a:t>成。假设一组无人机</a:t>
            </a:r>
            <a:r>
              <a:rPr lang="zh-CN" altLang="zh-CN" sz="1800" spc="125" dirty="0">
                <a:effectLst/>
                <a:ea typeface="宋体" panose="02010600030101010101" pitchFamily="2" charset="-122"/>
                <a:cs typeface="宋体" panose="02010600030101010101" pitchFamily="2" charset="-122"/>
              </a:rPr>
              <a:t> </a:t>
            </a:r>
            <a:r>
              <a:rPr lang="en-US" altLang="zh-CN" sz="1800" i="1" dirty="0">
                <a:effectLst/>
                <a:latin typeface="宋体" panose="02010600030101010101" pitchFamily="2" charset="-122"/>
                <a:cs typeface="Times New Roman" panose="02020603050405020304" pitchFamily="18" charset="0"/>
              </a:rPr>
              <a:t>D</a:t>
            </a:r>
            <a:r>
              <a:rPr lang="en-US" altLang="zh-CN" sz="1800" dirty="0">
                <a:effectLst/>
                <a:latin typeface="宋体" panose="02010600030101010101" pitchFamily="2" charset="-122"/>
                <a:cs typeface="Times New Roman" panose="02020603050405020304" pitchFamily="18" charset="0"/>
              </a:rPr>
              <a:t>={</a:t>
            </a:r>
            <a:r>
              <a:rPr lang="en-US" altLang="zh-CN" sz="1800" i="1" dirty="0">
                <a:effectLst/>
                <a:latin typeface="宋体" panose="02010600030101010101" pitchFamily="2" charset="-122"/>
                <a:cs typeface="Times New Roman" panose="02020603050405020304" pitchFamily="18" charset="0"/>
              </a:rPr>
              <a:t>d</a:t>
            </a:r>
            <a:r>
              <a:rPr lang="en-US" altLang="zh-CN" sz="1800" dirty="0">
                <a:effectLst/>
                <a:latin typeface="宋体" panose="02010600030101010101" pitchFamily="2" charset="-122"/>
                <a:cs typeface="Times New Roman" panose="02020603050405020304" pitchFamily="18" charset="0"/>
              </a:rPr>
              <a:t>1,</a:t>
            </a:r>
            <a:r>
              <a:rPr lang="en-US" altLang="zh-CN" sz="1800" i="1" dirty="0">
                <a:effectLst/>
                <a:latin typeface="宋体" panose="02010600030101010101" pitchFamily="2" charset="-122"/>
                <a:cs typeface="Times New Roman" panose="02020603050405020304" pitchFamily="18" charset="0"/>
              </a:rPr>
              <a:t>d</a:t>
            </a:r>
            <a:r>
              <a:rPr lang="en-US" altLang="zh-CN" sz="1800" dirty="0">
                <a:effectLst/>
                <a:latin typeface="宋体" panose="02010600030101010101" pitchFamily="2" charset="-122"/>
                <a:cs typeface="Times New Roman" panose="02020603050405020304" pitchFamily="18" charset="0"/>
              </a:rPr>
              <a:t>2,……</a:t>
            </a:r>
            <a:r>
              <a:rPr lang="en-US" altLang="zh-CN" sz="1800" i="1" dirty="0" err="1">
                <a:effectLst/>
                <a:latin typeface="宋体" panose="02010600030101010101" pitchFamily="2" charset="-122"/>
                <a:cs typeface="Times New Roman" panose="02020603050405020304" pitchFamily="18" charset="0"/>
              </a:rPr>
              <a:t>dj</a:t>
            </a:r>
            <a:r>
              <a:rPr lang="en-US" altLang="zh-CN" sz="1800" dirty="0">
                <a:effectLst/>
                <a:latin typeface="宋体" panose="02010600030101010101" pitchFamily="2" charset="-122"/>
                <a:cs typeface="Times New Roman" panose="02020603050405020304" pitchFamily="18" charset="0"/>
              </a:rPr>
              <a:t>}</a:t>
            </a:r>
            <a:r>
              <a:rPr lang="zh-CN" altLang="zh-CN" sz="1800" dirty="0">
                <a:effectLst/>
                <a:ea typeface="宋体" panose="02010600030101010101" pitchFamily="2" charset="-122"/>
                <a:cs typeface="宋体" panose="02010600030101010101" pitchFamily="2" charset="-122"/>
              </a:rPr>
              <a:t>，均匀</a:t>
            </a:r>
            <a:r>
              <a:rPr lang="zh-CN" altLang="zh-CN" sz="1800" spc="-15" dirty="0">
                <a:effectLst/>
                <a:ea typeface="宋体" panose="02010600030101010101" pitchFamily="2" charset="-122"/>
                <a:cs typeface="宋体" panose="02010600030101010101" pitchFamily="2" charset="-122"/>
              </a:rPr>
              <a:t>分布边缘服务器</a:t>
            </a:r>
            <a:r>
              <a:rPr lang="zh-CN" altLang="zh-CN" sz="1800" i="1" spc="-15" dirty="0">
                <a:effectLst/>
                <a:ea typeface="宋体" panose="02010600030101010101" pitchFamily="2" charset="-122"/>
                <a:cs typeface="宋体" panose="02010600030101010101" pitchFamily="2" charset="-122"/>
              </a:rPr>
              <a:t>集</a:t>
            </a:r>
            <a:r>
              <a:rPr lang="en-US" altLang="zh-CN" sz="1800" i="1" spc="-15" dirty="0">
                <a:effectLst/>
                <a:latin typeface="宋体" panose="02010600030101010101" pitchFamily="2" charset="-122"/>
                <a:cs typeface="Times New Roman" panose="02020603050405020304" pitchFamily="18" charset="0"/>
              </a:rPr>
              <a:t>S</a:t>
            </a:r>
            <a:r>
              <a:rPr lang="en-US" altLang="zh-CN" sz="1800" spc="-15" dirty="0">
                <a:effectLst/>
                <a:latin typeface="宋体" panose="02010600030101010101" pitchFamily="2" charset="-122"/>
                <a:cs typeface="Times New Roman" panose="02020603050405020304" pitchFamily="18" charset="0"/>
              </a:rPr>
              <a:t>={</a:t>
            </a:r>
            <a:r>
              <a:rPr lang="en-US" altLang="zh-CN" sz="1800" i="1" spc="-15" dirty="0">
                <a:effectLst/>
                <a:latin typeface="宋体" panose="02010600030101010101" pitchFamily="2" charset="-122"/>
                <a:cs typeface="Times New Roman" panose="02020603050405020304" pitchFamily="18" charset="0"/>
              </a:rPr>
              <a:t>s</a:t>
            </a:r>
            <a:r>
              <a:rPr lang="en-US" altLang="zh-CN" sz="1800" spc="-15" dirty="0">
                <a:effectLst/>
                <a:latin typeface="宋体" panose="02010600030101010101" pitchFamily="2" charset="-122"/>
                <a:cs typeface="Times New Roman" panose="02020603050405020304" pitchFamily="18" charset="0"/>
              </a:rPr>
              <a:t>1,</a:t>
            </a:r>
            <a:r>
              <a:rPr lang="en-US" altLang="zh-CN" sz="1800" spc="95" dirty="0">
                <a:effectLst/>
                <a:latin typeface="宋体" panose="02010600030101010101" pitchFamily="2" charset="-122"/>
                <a:cs typeface="Times New Roman" panose="02020603050405020304" pitchFamily="18" charset="0"/>
              </a:rPr>
              <a:t> </a:t>
            </a:r>
            <a:r>
              <a:rPr lang="en-US" altLang="zh-CN" sz="1800" i="1" spc="-15" dirty="0">
                <a:effectLst/>
                <a:latin typeface="宋体" panose="02010600030101010101" pitchFamily="2" charset="-122"/>
                <a:cs typeface="Times New Roman" panose="02020603050405020304" pitchFamily="18" charset="0"/>
              </a:rPr>
              <a:t>s</a:t>
            </a:r>
            <a:r>
              <a:rPr lang="en-US" altLang="zh-CN" sz="1800" spc="-15" dirty="0">
                <a:effectLst/>
                <a:latin typeface="宋体" panose="02010600030101010101" pitchFamily="2" charset="-122"/>
                <a:cs typeface="Times New Roman" panose="02020603050405020304" pitchFamily="18" charset="0"/>
              </a:rPr>
              <a:t>2</a:t>
            </a:r>
            <a:r>
              <a:rPr lang="en-US" altLang="zh-CN" sz="1800" spc="-55" dirty="0">
                <a:effectLst/>
                <a:latin typeface="宋体" panose="02010600030101010101" pitchFamily="2" charset="-122"/>
                <a:cs typeface="Times New Roman" panose="02020603050405020304" pitchFamily="18" charset="0"/>
              </a:rPr>
              <a:t> </a:t>
            </a:r>
            <a:r>
              <a:rPr lang="en-US" altLang="zh-CN" sz="1800" spc="-15" dirty="0">
                <a:effectLst/>
                <a:latin typeface="宋体" panose="02010600030101010101" pitchFamily="2" charset="-122"/>
                <a:cs typeface="Times New Roman" panose="02020603050405020304" pitchFamily="18" charset="0"/>
              </a:rPr>
              <a:t>…</a:t>
            </a:r>
            <a:r>
              <a:rPr lang="en-US" altLang="zh-CN" sz="1800" spc="-5" dirty="0">
                <a:effectLst/>
                <a:latin typeface="宋体" panose="02010600030101010101" pitchFamily="2" charset="-122"/>
                <a:cs typeface="Times New Roman" panose="02020603050405020304" pitchFamily="18" charset="0"/>
              </a:rPr>
              <a:t> </a:t>
            </a:r>
            <a:r>
              <a:rPr lang="en-US" altLang="zh-CN" sz="1800" i="1" spc="-15" dirty="0" err="1">
                <a:effectLst/>
                <a:latin typeface="宋体" panose="02010600030101010101" pitchFamily="2" charset="-122"/>
                <a:cs typeface="Times New Roman" panose="02020603050405020304" pitchFamily="18" charset="0"/>
              </a:rPr>
              <a:t>sn</a:t>
            </a:r>
            <a:r>
              <a:rPr lang="en-US" altLang="zh-CN" sz="1800" spc="-15" dirty="0">
                <a:effectLst/>
                <a:latin typeface="宋体" panose="02010600030101010101" pitchFamily="2" charset="-122"/>
                <a:cs typeface="Times New Roman" panose="02020603050405020304" pitchFamily="18" charset="0"/>
              </a:rPr>
              <a:t>}</a:t>
            </a:r>
            <a:r>
              <a:rPr lang="zh-CN" altLang="zh-CN" sz="1800" spc="-15" dirty="0">
                <a:effectLst/>
                <a:ea typeface="宋体" panose="02010600030101010101" pitchFamily="2" charset="-122"/>
                <a:cs typeface="宋体" panose="02010600030101010101" pitchFamily="2" charset="-122"/>
              </a:rPr>
              <a:t>，无人机需要执行的任务定义为</a:t>
            </a:r>
            <a:r>
              <a:rPr lang="zh-CN" altLang="zh-CN" sz="1800" spc="35" dirty="0">
                <a:effectLst/>
                <a:ea typeface="宋体" panose="02010600030101010101" pitchFamily="2" charset="-122"/>
                <a:cs typeface="宋体" panose="02010600030101010101" pitchFamily="2" charset="-122"/>
              </a:rPr>
              <a:t> </a:t>
            </a:r>
            <a:r>
              <a:rPr lang="en-US" altLang="zh-CN" sz="1800" i="1" spc="-15" dirty="0">
                <a:effectLst/>
                <a:latin typeface="宋体" panose="02010600030101010101" pitchFamily="2" charset="-122"/>
                <a:cs typeface="Times New Roman" panose="02020603050405020304" pitchFamily="18" charset="0"/>
              </a:rPr>
              <a:t>Qi</a:t>
            </a:r>
            <a:r>
              <a:rPr lang="en-US" altLang="zh-CN" sz="1800" spc="-15" dirty="0">
                <a:effectLst/>
                <a:latin typeface="宋体" panose="02010600030101010101" pitchFamily="2" charset="-122"/>
                <a:cs typeface="Times New Roman" panose="02020603050405020304" pitchFamily="18" charset="0"/>
              </a:rPr>
              <a:t>=(</a:t>
            </a:r>
            <a:r>
              <a:rPr lang="en-US" altLang="zh-CN" sz="1800" i="1" spc="-15" dirty="0" err="1">
                <a:effectLst/>
                <a:latin typeface="宋体" panose="02010600030101010101" pitchFamily="2" charset="-122"/>
                <a:cs typeface="Times New Roman" panose="02020603050405020304" pitchFamily="18" charset="0"/>
              </a:rPr>
              <a:t>Ci</a:t>
            </a:r>
            <a:r>
              <a:rPr lang="en-US" altLang="zh-CN" sz="1800" spc="-15" dirty="0" err="1">
                <a:effectLst/>
                <a:latin typeface="宋体" panose="02010600030101010101" pitchFamily="2" charset="-122"/>
                <a:cs typeface="Times New Roman" panose="02020603050405020304" pitchFamily="18" charset="0"/>
              </a:rPr>
              <a:t>,</a:t>
            </a:r>
            <a:r>
              <a:rPr lang="en-US" altLang="zh-CN" sz="1800" i="1" spc="-15" dirty="0" err="1">
                <a:effectLst/>
                <a:latin typeface="宋体" panose="02010600030101010101" pitchFamily="2" charset="-122"/>
                <a:cs typeface="Times New Roman" panose="02020603050405020304" pitchFamily="18" charset="0"/>
              </a:rPr>
              <a:t>Di</a:t>
            </a:r>
            <a:r>
              <a:rPr lang="en-US" altLang="zh-CN" sz="1800" spc="-15" dirty="0">
                <a:effectLst/>
                <a:latin typeface="宋体" panose="02010600030101010101" pitchFamily="2" charset="-122"/>
                <a:cs typeface="Times New Roman" panose="02020603050405020304" pitchFamily="18" charset="0"/>
              </a:rPr>
              <a:t>),</a:t>
            </a:r>
            <a:r>
              <a:rPr lang="en-US" altLang="zh-CN" sz="1800" i="1" spc="-15" dirty="0">
                <a:effectLst/>
                <a:latin typeface="宋体" panose="02010600030101010101" pitchFamily="2" charset="-122"/>
                <a:cs typeface="Times New Roman" panose="02020603050405020304" pitchFamily="18" charset="0"/>
              </a:rPr>
              <a:t>Ci</a:t>
            </a:r>
            <a:r>
              <a:rPr lang="en-US" altLang="zh-CN" sz="1800" spc="-60" dirty="0">
                <a:effectLst/>
                <a:latin typeface="宋体" panose="02010600030101010101" pitchFamily="2" charset="-122"/>
                <a:cs typeface="Times New Roman" panose="02020603050405020304" pitchFamily="18" charset="0"/>
              </a:rPr>
              <a:t> </a:t>
            </a:r>
            <a:r>
              <a:rPr lang="zh-CN" altLang="zh-CN" sz="1800" spc="-15" dirty="0">
                <a:effectLst/>
                <a:ea typeface="宋体" panose="02010600030101010101" pitchFamily="2" charset="-122"/>
                <a:cs typeface="宋体" panose="02010600030101010101" pitchFamily="2" charset="-122"/>
              </a:rPr>
              <a:t>，</a:t>
            </a:r>
            <a:r>
              <a:rPr lang="en-US" altLang="zh-CN" sz="1800" i="1" spc="-15" dirty="0">
                <a:effectLst/>
                <a:latin typeface="宋体" panose="02010600030101010101" pitchFamily="2" charset="-122"/>
                <a:cs typeface="Times New Roman" panose="02020603050405020304" pitchFamily="18" charset="0"/>
              </a:rPr>
              <a:t>Di</a:t>
            </a:r>
            <a:r>
              <a:rPr lang="en-US" altLang="zh-CN" sz="1800" spc="125" dirty="0">
                <a:effectLst/>
                <a:latin typeface="宋体" panose="02010600030101010101" pitchFamily="2" charset="-122"/>
                <a:cs typeface="Times New Roman" panose="02020603050405020304" pitchFamily="18" charset="0"/>
              </a:rPr>
              <a:t> </a:t>
            </a:r>
            <a:r>
              <a:rPr lang="zh-CN" altLang="zh-CN" sz="1800" spc="-15" dirty="0">
                <a:effectLst/>
                <a:ea typeface="宋体" panose="02010600030101010101" pitchFamily="2" charset="-122"/>
                <a:cs typeface="宋体" panose="02010600030101010101" pitchFamily="2" charset="-122"/>
              </a:rPr>
              <a:t>分别是指实现结果所需的计算周期数和需要转发的数据量。考虑到</a:t>
            </a:r>
            <a:r>
              <a:rPr lang="zh-CN" altLang="zh-CN" sz="1800" spc="-5" dirty="0">
                <a:effectLst/>
                <a:ea typeface="宋体" panose="02010600030101010101" pitchFamily="2" charset="-122"/>
                <a:cs typeface="宋体" panose="02010600030101010101" pitchFamily="2" charset="-122"/>
              </a:rPr>
              <a:t>准静态场景，即无人机会在不同时期移动，</a:t>
            </a:r>
            <a:r>
              <a:rPr lang="zh-CN" altLang="zh-CN" sz="1800" spc="-15" dirty="0">
                <a:effectLst/>
                <a:ea typeface="宋体" panose="02010600030101010101" pitchFamily="2" charset="-122"/>
                <a:cs typeface="宋体" panose="02010600030101010101" pitchFamily="2" charset="-122"/>
              </a:rPr>
              <a:t>而在一段时间内节点位置不变，那么</a:t>
            </a:r>
            <a:r>
              <a:rPr lang="en-US" altLang="zh-CN" sz="1800" i="1" spc="-15" dirty="0">
                <a:effectLst/>
                <a:latin typeface="宋体" panose="02010600030101010101" pitchFamily="2" charset="-122"/>
                <a:cs typeface="Times New Roman" panose="02020603050405020304" pitchFamily="18" charset="0"/>
              </a:rPr>
              <a:t>Ai</a:t>
            </a:r>
            <a:r>
              <a:rPr lang="en-US" altLang="zh-CN" sz="1800" spc="105" dirty="0">
                <a:effectLst/>
                <a:latin typeface="宋体" panose="02010600030101010101" pitchFamily="2" charset="-122"/>
                <a:cs typeface="Times New Roman" panose="02020603050405020304" pitchFamily="18" charset="0"/>
              </a:rPr>
              <a:t> </a:t>
            </a:r>
            <a:r>
              <a:rPr lang="zh-CN" altLang="zh-CN" sz="1800" spc="-15" dirty="0">
                <a:effectLst/>
                <a:ea typeface="宋体" panose="02010600030101010101" pitchFamily="2" charset="-122"/>
                <a:cs typeface="宋体" panose="02010600030101010101" pitchFamily="2" charset="-122"/>
              </a:rPr>
              <a:t>表示无人机决定执行的策略，</a:t>
            </a:r>
            <a:r>
              <a:rPr lang="en-US" altLang="zh-CN" sz="1800" i="1" spc="-15" dirty="0">
                <a:effectLst/>
                <a:latin typeface="宋体" panose="02010600030101010101" pitchFamily="2" charset="-122"/>
                <a:cs typeface="Times New Roman" panose="02020603050405020304" pitchFamily="18" charset="0"/>
              </a:rPr>
              <a:t>Ai</a:t>
            </a:r>
            <a:r>
              <a:rPr lang="en-US" altLang="zh-CN" sz="1800" spc="-15" dirty="0">
                <a:effectLst/>
                <a:latin typeface="宋体" panose="02010600030101010101" pitchFamily="2" charset="-122"/>
                <a:cs typeface="Times New Roman" panose="02020603050405020304" pitchFamily="18" charset="0"/>
              </a:rPr>
              <a:t>=1</a:t>
            </a:r>
            <a:r>
              <a:rPr lang="zh-CN" altLang="zh-CN" sz="1800" spc="-15" dirty="0">
                <a:effectLst/>
                <a:ea typeface="宋体" panose="02010600030101010101" pitchFamily="2" charset="-122"/>
                <a:cs typeface="宋体" panose="02010600030101010101" pitchFamily="2" charset="-122"/>
              </a:rPr>
              <a:t>无人机终端请求任务卸载到边缘服务器，</a:t>
            </a:r>
            <a:r>
              <a:rPr lang="en-US" altLang="zh-CN" sz="1800" i="1" spc="-15" dirty="0">
                <a:effectLst/>
                <a:latin typeface="宋体" panose="02010600030101010101" pitchFamily="2" charset="-122"/>
                <a:cs typeface="Times New Roman" panose="02020603050405020304" pitchFamily="18" charset="0"/>
              </a:rPr>
              <a:t>Ai</a:t>
            </a:r>
            <a:r>
              <a:rPr lang="en-US" altLang="zh-CN" sz="1800" spc="-15" dirty="0">
                <a:effectLst/>
                <a:latin typeface="宋体" panose="02010600030101010101" pitchFamily="2" charset="-122"/>
                <a:cs typeface="Times New Roman" panose="02020603050405020304" pitchFamily="18" charset="0"/>
              </a:rPr>
              <a:t>=0</a:t>
            </a:r>
            <a:r>
              <a:rPr lang="zh-CN" altLang="zh-CN" sz="1800" spc="-15" dirty="0">
                <a:effectLst/>
                <a:ea typeface="宋体" panose="02010600030101010101" pitchFamily="2" charset="-122"/>
                <a:cs typeface="宋体" panose="02010600030101010101" pitchFamily="2" charset="-122"/>
              </a:rPr>
              <a:t>是无人机终端请求任务在本地执</a:t>
            </a:r>
            <a:r>
              <a:rPr lang="zh-CN" altLang="zh-CN" sz="1800" spc="-10" dirty="0">
                <a:effectLst/>
                <a:ea typeface="宋体" panose="02010600030101010101" pitchFamily="2" charset="-122"/>
                <a:cs typeface="宋体" panose="02010600030101010101" pitchFamily="2" charset="-122"/>
              </a:rPr>
              <a:t>行。</a:t>
            </a:r>
            <a:endParaRPr lang="zh-CN" altLang="en-US" dirty="0"/>
          </a:p>
        </p:txBody>
      </p:sp>
    </p:spTree>
    <p:custDataLst>
      <p:tags r:id="rId1"/>
    </p:custDataLst>
    <p:extLst>
      <p:ext uri="{BB962C8B-B14F-4D97-AF65-F5344CB8AC3E}">
        <p14:creationId xmlns:p14="http://schemas.microsoft.com/office/powerpoint/2010/main" val="3138174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wrap="square" lIns="91440" tIns="45720" rIns="91440" bIns="45720" rtlCol="0" anchor="ctr">
            <a:normAutofit/>
          </a:bodyPr>
          <a:lstStyle/>
          <a:p>
            <a:r>
              <a:rPr lang="zh-CN" altLang="en-US" sz="3600" dirty="0">
                <a:solidFill>
                  <a:srgbClr val="0066FF"/>
                </a:solidFill>
              </a:rPr>
              <a:t>计算模型</a:t>
            </a:r>
            <a:endParaRPr lang="zh-CN" altLang="en-US" sz="3600" dirty="0">
              <a:solidFill>
                <a:schemeClr val="tx1"/>
              </a:solidFill>
            </a:endParaRPr>
          </a:p>
        </p:txBody>
      </p:sp>
      <p:sp>
        <p:nvSpPr>
          <p:cNvPr id="6" name="文本占位符 5"/>
          <p:cNvSpPr>
            <a:spLocks noGrp="1"/>
          </p:cNvSpPr>
          <p:nvPr/>
        </p:nvSpPr>
        <p:spPr>
          <a:xfrm>
            <a:off x="777875" y="1675370"/>
            <a:ext cx="10232631" cy="462216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lvl="0" fontAlgn="auto">
              <a:lnSpc>
                <a:spcPct val="150000"/>
              </a:lnSpc>
              <a:buFont typeface="Arial" panose="020B0604020202020204" pitchFamily="34" charset="0"/>
            </a:pPr>
            <a:endParaRPr lang="zh-CN" altLang="en-US" dirty="0"/>
          </a:p>
        </p:txBody>
      </p:sp>
      <p:grpSp>
        <p:nvGrpSpPr>
          <p:cNvPr id="4" name="组合 61">
            <a:extLst>
              <a:ext uri="{FF2B5EF4-FFF2-40B4-BE49-F238E27FC236}">
                <a16:creationId xmlns:a16="http://schemas.microsoft.com/office/drawing/2014/main" id="{9FF76F01-EB1C-40B5-8765-1F921C28228A}"/>
              </a:ext>
            </a:extLst>
          </p:cNvPr>
          <p:cNvGrpSpPr>
            <a:grpSpLocks/>
          </p:cNvGrpSpPr>
          <p:nvPr/>
        </p:nvGrpSpPr>
        <p:grpSpPr bwMode="auto">
          <a:xfrm>
            <a:off x="0" y="11112"/>
            <a:ext cx="1779588" cy="1246188"/>
            <a:chOff x="1" y="-3185"/>
            <a:chExt cx="1147647" cy="802770"/>
          </a:xfrm>
        </p:grpSpPr>
        <p:grpSp>
          <p:nvGrpSpPr>
            <p:cNvPr id="5" name="组合 62">
              <a:extLst>
                <a:ext uri="{FF2B5EF4-FFF2-40B4-BE49-F238E27FC236}">
                  <a16:creationId xmlns:a16="http://schemas.microsoft.com/office/drawing/2014/main" id="{63444F2C-3864-4F02-9819-E87FF3E67B0D}"/>
                </a:ext>
              </a:extLst>
            </p:cNvPr>
            <p:cNvGrpSpPr/>
            <p:nvPr/>
          </p:nvGrpSpPr>
          <p:grpSpPr>
            <a:xfrm flipH="1">
              <a:off x="1" y="1"/>
              <a:ext cx="1147647" cy="799584"/>
              <a:chOff x="6558953" y="-4885"/>
              <a:chExt cx="2449007" cy="1706261"/>
            </a:xfrm>
            <a:noFill/>
          </p:grpSpPr>
          <p:grpSp>
            <p:nvGrpSpPr>
              <p:cNvPr id="8" name="组合 64">
                <a:extLst>
                  <a:ext uri="{FF2B5EF4-FFF2-40B4-BE49-F238E27FC236}">
                    <a16:creationId xmlns:a16="http://schemas.microsoft.com/office/drawing/2014/main" id="{B794B486-EC1A-41A5-A9FB-B9894CC3AE01}"/>
                  </a:ext>
                </a:extLst>
              </p:cNvPr>
              <p:cNvGrpSpPr/>
              <p:nvPr/>
            </p:nvGrpSpPr>
            <p:grpSpPr>
              <a:xfrm rot="10800000">
                <a:off x="7028698" y="-4885"/>
                <a:ext cx="1979262" cy="1706261"/>
                <a:chOff x="3332480" y="609600"/>
                <a:chExt cx="2663546" cy="2296160"/>
              </a:xfrm>
              <a:grpFill/>
            </p:grpSpPr>
            <p:sp>
              <p:nvSpPr>
                <p:cNvPr id="12" name="等腰三角形 11">
                  <a:extLst>
                    <a:ext uri="{FF2B5EF4-FFF2-40B4-BE49-F238E27FC236}">
                      <a16:creationId xmlns:a16="http://schemas.microsoft.com/office/drawing/2014/main" id="{BEF4D60C-2C9E-4EDA-962C-D7E5D9F9533D}"/>
                    </a:ext>
                  </a:extLst>
                </p:cNvPr>
                <p:cNvSpPr/>
                <p:nvPr/>
              </p:nvSpPr>
              <p:spPr>
                <a:xfrm>
                  <a:off x="3332480"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3" name="等腰三角形 12">
                  <a:extLst>
                    <a:ext uri="{FF2B5EF4-FFF2-40B4-BE49-F238E27FC236}">
                      <a16:creationId xmlns:a16="http://schemas.microsoft.com/office/drawing/2014/main" id="{273B6D6E-B1DC-498F-B2DD-6236435637C4}"/>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nvGrpSpPr>
              <p:cNvPr id="9" name="组合 65">
                <a:extLst>
                  <a:ext uri="{FF2B5EF4-FFF2-40B4-BE49-F238E27FC236}">
                    <a16:creationId xmlns:a16="http://schemas.microsoft.com/office/drawing/2014/main" id="{E71EA871-F497-42EF-B152-B32B7B215A67}"/>
                  </a:ext>
                </a:extLst>
              </p:cNvPr>
              <p:cNvGrpSpPr/>
              <p:nvPr/>
            </p:nvGrpSpPr>
            <p:grpSpPr>
              <a:xfrm rot="10800000">
                <a:off x="6558953" y="0"/>
                <a:ext cx="1161080" cy="1000931"/>
                <a:chOff x="3681031" y="609600"/>
                <a:chExt cx="2663546" cy="2296160"/>
              </a:xfrm>
              <a:grpFill/>
            </p:grpSpPr>
            <p:sp>
              <p:nvSpPr>
                <p:cNvPr id="10" name="等腰三角形 9">
                  <a:extLst>
                    <a:ext uri="{FF2B5EF4-FFF2-40B4-BE49-F238E27FC236}">
                      <a16:creationId xmlns:a16="http://schemas.microsoft.com/office/drawing/2014/main" id="{645FE21B-1D9D-41A5-ADE6-1ADE9694A96F}"/>
                    </a:ext>
                  </a:extLst>
                </p:cNvPr>
                <p:cNvSpPr/>
                <p:nvPr/>
              </p:nvSpPr>
              <p:spPr>
                <a:xfrm>
                  <a:off x="3681031"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1" name="等腰三角形 10">
                  <a:extLst>
                    <a:ext uri="{FF2B5EF4-FFF2-40B4-BE49-F238E27FC236}">
                      <a16:creationId xmlns:a16="http://schemas.microsoft.com/office/drawing/2014/main" id="{E886CA35-6552-414F-9678-60109A20DDCA}"/>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sp>
          <p:nvSpPr>
            <p:cNvPr id="7" name="等腰三角形 6">
              <a:extLst>
                <a:ext uri="{FF2B5EF4-FFF2-40B4-BE49-F238E27FC236}">
                  <a16:creationId xmlns:a16="http://schemas.microsoft.com/office/drawing/2014/main" id="{4261CCD5-F169-4341-A596-E78E2BBD785D}"/>
                </a:ext>
              </a:extLst>
            </p:cNvPr>
            <p:cNvSpPr/>
            <p:nvPr/>
          </p:nvSpPr>
          <p:spPr>
            <a:xfrm rot="10800000" flipH="1">
              <a:off x="501649" y="-3185"/>
              <a:ext cx="610167" cy="525635"/>
            </a:xfrm>
            <a:prstGeom prst="triangle">
              <a:avLst/>
            </a:prstGeom>
            <a:solidFill>
              <a:srgbClr val="3973E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pic>
        <p:nvPicPr>
          <p:cNvPr id="18" name="图片 17">
            <a:extLst>
              <a:ext uri="{FF2B5EF4-FFF2-40B4-BE49-F238E27FC236}">
                <a16:creationId xmlns:a16="http://schemas.microsoft.com/office/drawing/2014/main" id="{D89080C3-33A0-4F3F-8D03-5E27CB24B6A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47327" y="1634907"/>
            <a:ext cx="9244706" cy="4162010"/>
          </a:xfrm>
          <a:prstGeom prst="rect">
            <a:avLst/>
          </a:prstGeom>
        </p:spPr>
      </p:pic>
    </p:spTree>
    <p:custDataLst>
      <p:tags r:id="rId1"/>
    </p:custDataLst>
    <p:extLst>
      <p:ext uri="{BB962C8B-B14F-4D97-AF65-F5344CB8AC3E}">
        <p14:creationId xmlns:p14="http://schemas.microsoft.com/office/powerpoint/2010/main" val="617485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wrap="square" lIns="91440" tIns="45720" rIns="91440" bIns="45720" rtlCol="0" anchor="ctr">
            <a:normAutofit/>
          </a:bodyPr>
          <a:lstStyle/>
          <a:p>
            <a:r>
              <a:rPr lang="zh-CN" altLang="en-US" sz="3600" dirty="0">
                <a:solidFill>
                  <a:srgbClr val="0066FF"/>
                </a:solidFill>
              </a:rPr>
              <a:t>计算模型</a:t>
            </a:r>
            <a:endParaRPr lang="zh-CN" altLang="en-US" sz="3600" dirty="0">
              <a:solidFill>
                <a:schemeClr val="tx1"/>
              </a:solidFill>
            </a:endParaRPr>
          </a:p>
        </p:txBody>
      </p:sp>
      <p:sp>
        <p:nvSpPr>
          <p:cNvPr id="6" name="文本占位符 5"/>
          <p:cNvSpPr>
            <a:spLocks noGrp="1"/>
          </p:cNvSpPr>
          <p:nvPr/>
        </p:nvSpPr>
        <p:spPr>
          <a:xfrm>
            <a:off x="777876" y="1675370"/>
            <a:ext cx="9525622" cy="462216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lvl="0" fontAlgn="auto">
              <a:lnSpc>
                <a:spcPct val="150000"/>
              </a:lnSpc>
              <a:buFont typeface="Arial" panose="020B0604020202020204" pitchFamily="34" charset="0"/>
            </a:pPr>
            <a:endParaRPr lang="zh-CN" altLang="en-US" dirty="0"/>
          </a:p>
        </p:txBody>
      </p:sp>
      <p:grpSp>
        <p:nvGrpSpPr>
          <p:cNvPr id="4" name="组合 61">
            <a:extLst>
              <a:ext uri="{FF2B5EF4-FFF2-40B4-BE49-F238E27FC236}">
                <a16:creationId xmlns:a16="http://schemas.microsoft.com/office/drawing/2014/main" id="{9FF76F01-EB1C-40B5-8765-1F921C28228A}"/>
              </a:ext>
            </a:extLst>
          </p:cNvPr>
          <p:cNvGrpSpPr>
            <a:grpSpLocks/>
          </p:cNvGrpSpPr>
          <p:nvPr/>
        </p:nvGrpSpPr>
        <p:grpSpPr bwMode="auto">
          <a:xfrm>
            <a:off x="0" y="11112"/>
            <a:ext cx="1779588" cy="1246188"/>
            <a:chOff x="1" y="-3185"/>
            <a:chExt cx="1147647" cy="802770"/>
          </a:xfrm>
        </p:grpSpPr>
        <p:grpSp>
          <p:nvGrpSpPr>
            <p:cNvPr id="5" name="组合 62">
              <a:extLst>
                <a:ext uri="{FF2B5EF4-FFF2-40B4-BE49-F238E27FC236}">
                  <a16:creationId xmlns:a16="http://schemas.microsoft.com/office/drawing/2014/main" id="{63444F2C-3864-4F02-9819-E87FF3E67B0D}"/>
                </a:ext>
              </a:extLst>
            </p:cNvPr>
            <p:cNvGrpSpPr/>
            <p:nvPr/>
          </p:nvGrpSpPr>
          <p:grpSpPr>
            <a:xfrm flipH="1">
              <a:off x="1" y="1"/>
              <a:ext cx="1147647" cy="799584"/>
              <a:chOff x="6558953" y="-4885"/>
              <a:chExt cx="2449007" cy="1706261"/>
            </a:xfrm>
            <a:noFill/>
          </p:grpSpPr>
          <p:grpSp>
            <p:nvGrpSpPr>
              <p:cNvPr id="8" name="组合 64">
                <a:extLst>
                  <a:ext uri="{FF2B5EF4-FFF2-40B4-BE49-F238E27FC236}">
                    <a16:creationId xmlns:a16="http://schemas.microsoft.com/office/drawing/2014/main" id="{B794B486-EC1A-41A5-A9FB-B9894CC3AE01}"/>
                  </a:ext>
                </a:extLst>
              </p:cNvPr>
              <p:cNvGrpSpPr/>
              <p:nvPr/>
            </p:nvGrpSpPr>
            <p:grpSpPr>
              <a:xfrm rot="10800000">
                <a:off x="7028698" y="-4885"/>
                <a:ext cx="1979262" cy="1706261"/>
                <a:chOff x="3332480" y="609600"/>
                <a:chExt cx="2663546" cy="2296160"/>
              </a:xfrm>
              <a:grpFill/>
            </p:grpSpPr>
            <p:sp>
              <p:nvSpPr>
                <p:cNvPr id="12" name="等腰三角形 11">
                  <a:extLst>
                    <a:ext uri="{FF2B5EF4-FFF2-40B4-BE49-F238E27FC236}">
                      <a16:creationId xmlns:a16="http://schemas.microsoft.com/office/drawing/2014/main" id="{BEF4D60C-2C9E-4EDA-962C-D7E5D9F9533D}"/>
                    </a:ext>
                  </a:extLst>
                </p:cNvPr>
                <p:cNvSpPr/>
                <p:nvPr/>
              </p:nvSpPr>
              <p:spPr>
                <a:xfrm>
                  <a:off x="3332480"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3" name="等腰三角形 12">
                  <a:extLst>
                    <a:ext uri="{FF2B5EF4-FFF2-40B4-BE49-F238E27FC236}">
                      <a16:creationId xmlns:a16="http://schemas.microsoft.com/office/drawing/2014/main" id="{273B6D6E-B1DC-498F-B2DD-6236435637C4}"/>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nvGrpSpPr>
              <p:cNvPr id="9" name="组合 65">
                <a:extLst>
                  <a:ext uri="{FF2B5EF4-FFF2-40B4-BE49-F238E27FC236}">
                    <a16:creationId xmlns:a16="http://schemas.microsoft.com/office/drawing/2014/main" id="{E71EA871-F497-42EF-B152-B32B7B215A67}"/>
                  </a:ext>
                </a:extLst>
              </p:cNvPr>
              <p:cNvGrpSpPr/>
              <p:nvPr/>
            </p:nvGrpSpPr>
            <p:grpSpPr>
              <a:xfrm rot="10800000">
                <a:off x="6558953" y="0"/>
                <a:ext cx="1161080" cy="1000931"/>
                <a:chOff x="3681031" y="609600"/>
                <a:chExt cx="2663546" cy="2296160"/>
              </a:xfrm>
              <a:grpFill/>
            </p:grpSpPr>
            <p:sp>
              <p:nvSpPr>
                <p:cNvPr id="10" name="等腰三角形 9">
                  <a:extLst>
                    <a:ext uri="{FF2B5EF4-FFF2-40B4-BE49-F238E27FC236}">
                      <a16:creationId xmlns:a16="http://schemas.microsoft.com/office/drawing/2014/main" id="{645FE21B-1D9D-41A5-ADE6-1ADE9694A96F}"/>
                    </a:ext>
                  </a:extLst>
                </p:cNvPr>
                <p:cNvSpPr/>
                <p:nvPr/>
              </p:nvSpPr>
              <p:spPr>
                <a:xfrm>
                  <a:off x="3681031"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1" name="等腰三角形 10">
                  <a:extLst>
                    <a:ext uri="{FF2B5EF4-FFF2-40B4-BE49-F238E27FC236}">
                      <a16:creationId xmlns:a16="http://schemas.microsoft.com/office/drawing/2014/main" id="{E886CA35-6552-414F-9678-60109A20DDCA}"/>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sp>
          <p:nvSpPr>
            <p:cNvPr id="7" name="等腰三角形 6">
              <a:extLst>
                <a:ext uri="{FF2B5EF4-FFF2-40B4-BE49-F238E27FC236}">
                  <a16:creationId xmlns:a16="http://schemas.microsoft.com/office/drawing/2014/main" id="{4261CCD5-F169-4341-A596-E78E2BBD785D}"/>
                </a:ext>
              </a:extLst>
            </p:cNvPr>
            <p:cNvSpPr/>
            <p:nvPr/>
          </p:nvSpPr>
          <p:spPr>
            <a:xfrm rot="10800000" flipH="1">
              <a:off x="501649" y="-3185"/>
              <a:ext cx="610167" cy="525635"/>
            </a:xfrm>
            <a:prstGeom prst="triangle">
              <a:avLst/>
            </a:prstGeom>
            <a:solidFill>
              <a:srgbClr val="3973E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pic>
        <p:nvPicPr>
          <p:cNvPr id="14" name="图片 13">
            <a:extLst>
              <a:ext uri="{FF2B5EF4-FFF2-40B4-BE49-F238E27FC236}">
                <a16:creationId xmlns:a16="http://schemas.microsoft.com/office/drawing/2014/main" id="{14E0C2EA-1E68-4927-8A4B-B12A1041B99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9934" y="1496524"/>
            <a:ext cx="9641781" cy="4550499"/>
          </a:xfrm>
          <a:prstGeom prst="rect">
            <a:avLst/>
          </a:prstGeom>
        </p:spPr>
      </p:pic>
    </p:spTree>
    <p:custDataLst>
      <p:tags r:id="rId1"/>
    </p:custDataLst>
    <p:extLst>
      <p:ext uri="{BB962C8B-B14F-4D97-AF65-F5344CB8AC3E}">
        <p14:creationId xmlns:p14="http://schemas.microsoft.com/office/powerpoint/2010/main" val="1141755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wrap="square" lIns="91440" tIns="45720" rIns="91440" bIns="45720" rtlCol="0" anchor="ctr">
            <a:normAutofit/>
          </a:bodyPr>
          <a:lstStyle/>
          <a:p>
            <a:r>
              <a:rPr lang="zh-CN" altLang="en-US" sz="3600" dirty="0">
                <a:solidFill>
                  <a:srgbClr val="0066FF"/>
                </a:solidFill>
              </a:rPr>
              <a:t>目标函数</a:t>
            </a:r>
            <a:endParaRPr lang="zh-CN" altLang="en-US" sz="3600" dirty="0">
              <a:solidFill>
                <a:schemeClr val="tx1"/>
              </a:solidFill>
            </a:endParaRPr>
          </a:p>
        </p:txBody>
      </p:sp>
      <p:grpSp>
        <p:nvGrpSpPr>
          <p:cNvPr id="4" name="组合 61">
            <a:extLst>
              <a:ext uri="{FF2B5EF4-FFF2-40B4-BE49-F238E27FC236}">
                <a16:creationId xmlns:a16="http://schemas.microsoft.com/office/drawing/2014/main" id="{9FF76F01-EB1C-40B5-8765-1F921C28228A}"/>
              </a:ext>
            </a:extLst>
          </p:cNvPr>
          <p:cNvGrpSpPr>
            <a:grpSpLocks/>
          </p:cNvGrpSpPr>
          <p:nvPr/>
        </p:nvGrpSpPr>
        <p:grpSpPr bwMode="auto">
          <a:xfrm>
            <a:off x="0" y="11112"/>
            <a:ext cx="1779588" cy="1246188"/>
            <a:chOff x="1" y="-3185"/>
            <a:chExt cx="1147647" cy="802770"/>
          </a:xfrm>
        </p:grpSpPr>
        <p:grpSp>
          <p:nvGrpSpPr>
            <p:cNvPr id="5" name="组合 62">
              <a:extLst>
                <a:ext uri="{FF2B5EF4-FFF2-40B4-BE49-F238E27FC236}">
                  <a16:creationId xmlns:a16="http://schemas.microsoft.com/office/drawing/2014/main" id="{63444F2C-3864-4F02-9819-E87FF3E67B0D}"/>
                </a:ext>
              </a:extLst>
            </p:cNvPr>
            <p:cNvGrpSpPr/>
            <p:nvPr/>
          </p:nvGrpSpPr>
          <p:grpSpPr>
            <a:xfrm flipH="1">
              <a:off x="1" y="1"/>
              <a:ext cx="1147647" cy="799584"/>
              <a:chOff x="6558953" y="-4885"/>
              <a:chExt cx="2449007" cy="1706261"/>
            </a:xfrm>
            <a:noFill/>
          </p:grpSpPr>
          <p:grpSp>
            <p:nvGrpSpPr>
              <p:cNvPr id="8" name="组合 64">
                <a:extLst>
                  <a:ext uri="{FF2B5EF4-FFF2-40B4-BE49-F238E27FC236}">
                    <a16:creationId xmlns:a16="http://schemas.microsoft.com/office/drawing/2014/main" id="{B794B486-EC1A-41A5-A9FB-B9894CC3AE01}"/>
                  </a:ext>
                </a:extLst>
              </p:cNvPr>
              <p:cNvGrpSpPr/>
              <p:nvPr/>
            </p:nvGrpSpPr>
            <p:grpSpPr>
              <a:xfrm rot="10800000">
                <a:off x="7028698" y="-4885"/>
                <a:ext cx="1979262" cy="1706261"/>
                <a:chOff x="3332480" y="609600"/>
                <a:chExt cx="2663546" cy="2296160"/>
              </a:xfrm>
              <a:grpFill/>
            </p:grpSpPr>
            <p:sp>
              <p:nvSpPr>
                <p:cNvPr id="12" name="等腰三角形 11">
                  <a:extLst>
                    <a:ext uri="{FF2B5EF4-FFF2-40B4-BE49-F238E27FC236}">
                      <a16:creationId xmlns:a16="http://schemas.microsoft.com/office/drawing/2014/main" id="{BEF4D60C-2C9E-4EDA-962C-D7E5D9F9533D}"/>
                    </a:ext>
                  </a:extLst>
                </p:cNvPr>
                <p:cNvSpPr/>
                <p:nvPr/>
              </p:nvSpPr>
              <p:spPr>
                <a:xfrm>
                  <a:off x="3332480"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3" name="等腰三角形 12">
                  <a:extLst>
                    <a:ext uri="{FF2B5EF4-FFF2-40B4-BE49-F238E27FC236}">
                      <a16:creationId xmlns:a16="http://schemas.microsoft.com/office/drawing/2014/main" id="{273B6D6E-B1DC-498F-B2DD-6236435637C4}"/>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nvGrpSpPr>
              <p:cNvPr id="9" name="组合 65">
                <a:extLst>
                  <a:ext uri="{FF2B5EF4-FFF2-40B4-BE49-F238E27FC236}">
                    <a16:creationId xmlns:a16="http://schemas.microsoft.com/office/drawing/2014/main" id="{E71EA871-F497-42EF-B152-B32B7B215A67}"/>
                  </a:ext>
                </a:extLst>
              </p:cNvPr>
              <p:cNvGrpSpPr/>
              <p:nvPr/>
            </p:nvGrpSpPr>
            <p:grpSpPr>
              <a:xfrm rot="10800000">
                <a:off x="6558953" y="0"/>
                <a:ext cx="1161080" cy="1000931"/>
                <a:chOff x="3681031" y="609600"/>
                <a:chExt cx="2663546" cy="2296160"/>
              </a:xfrm>
              <a:grpFill/>
            </p:grpSpPr>
            <p:sp>
              <p:nvSpPr>
                <p:cNvPr id="10" name="等腰三角形 9">
                  <a:extLst>
                    <a:ext uri="{FF2B5EF4-FFF2-40B4-BE49-F238E27FC236}">
                      <a16:creationId xmlns:a16="http://schemas.microsoft.com/office/drawing/2014/main" id="{645FE21B-1D9D-41A5-ADE6-1ADE9694A96F}"/>
                    </a:ext>
                  </a:extLst>
                </p:cNvPr>
                <p:cNvSpPr/>
                <p:nvPr/>
              </p:nvSpPr>
              <p:spPr>
                <a:xfrm>
                  <a:off x="3681031"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1" name="等腰三角形 10">
                  <a:extLst>
                    <a:ext uri="{FF2B5EF4-FFF2-40B4-BE49-F238E27FC236}">
                      <a16:creationId xmlns:a16="http://schemas.microsoft.com/office/drawing/2014/main" id="{E886CA35-6552-414F-9678-60109A20DDCA}"/>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sp>
          <p:nvSpPr>
            <p:cNvPr id="7" name="等腰三角形 6">
              <a:extLst>
                <a:ext uri="{FF2B5EF4-FFF2-40B4-BE49-F238E27FC236}">
                  <a16:creationId xmlns:a16="http://schemas.microsoft.com/office/drawing/2014/main" id="{4261CCD5-F169-4341-A596-E78E2BBD785D}"/>
                </a:ext>
              </a:extLst>
            </p:cNvPr>
            <p:cNvSpPr/>
            <p:nvPr/>
          </p:nvSpPr>
          <p:spPr>
            <a:xfrm rot="10800000" flipH="1">
              <a:off x="501649" y="-3185"/>
              <a:ext cx="610167" cy="525635"/>
            </a:xfrm>
            <a:prstGeom prst="triangle">
              <a:avLst/>
            </a:prstGeom>
            <a:solidFill>
              <a:srgbClr val="3973E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pic>
        <p:nvPicPr>
          <p:cNvPr id="6" name="图片 5">
            <a:extLst>
              <a:ext uri="{FF2B5EF4-FFF2-40B4-BE49-F238E27FC236}">
                <a16:creationId xmlns:a16="http://schemas.microsoft.com/office/drawing/2014/main" id="{CBC77939-0F65-48BB-A654-5CBE454E753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57734" y="1690687"/>
            <a:ext cx="9681054" cy="4286571"/>
          </a:xfrm>
          <a:prstGeom prst="rect">
            <a:avLst/>
          </a:prstGeom>
        </p:spPr>
      </p:pic>
    </p:spTree>
    <p:custDataLst>
      <p:tags r:id="rId1"/>
    </p:custDataLst>
    <p:extLst>
      <p:ext uri="{BB962C8B-B14F-4D97-AF65-F5344CB8AC3E}">
        <p14:creationId xmlns:p14="http://schemas.microsoft.com/office/powerpoint/2010/main" val="1618019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wrap="square" lIns="91440" tIns="45720" rIns="91440" bIns="45720" rtlCol="0" anchor="ctr">
            <a:normAutofit/>
          </a:bodyPr>
          <a:lstStyle/>
          <a:p>
            <a:r>
              <a:rPr lang="en-US" altLang="zh-CN" sz="3600" dirty="0">
                <a:solidFill>
                  <a:srgbClr val="0066FF"/>
                </a:solidFill>
              </a:rPr>
              <a:t>GT</a:t>
            </a:r>
            <a:r>
              <a:rPr lang="zh-CN" altLang="en-US" sz="3600" dirty="0">
                <a:solidFill>
                  <a:srgbClr val="0066FF"/>
                </a:solidFill>
              </a:rPr>
              <a:t>卸载决策</a:t>
            </a:r>
            <a:endParaRPr lang="zh-CN" altLang="en-US" sz="3600" dirty="0">
              <a:solidFill>
                <a:schemeClr val="tx1"/>
              </a:solidFill>
            </a:endParaRPr>
          </a:p>
        </p:txBody>
      </p:sp>
      <p:grpSp>
        <p:nvGrpSpPr>
          <p:cNvPr id="4" name="组合 61">
            <a:extLst>
              <a:ext uri="{FF2B5EF4-FFF2-40B4-BE49-F238E27FC236}">
                <a16:creationId xmlns:a16="http://schemas.microsoft.com/office/drawing/2014/main" id="{9FF76F01-EB1C-40B5-8765-1F921C28228A}"/>
              </a:ext>
            </a:extLst>
          </p:cNvPr>
          <p:cNvGrpSpPr>
            <a:grpSpLocks/>
          </p:cNvGrpSpPr>
          <p:nvPr/>
        </p:nvGrpSpPr>
        <p:grpSpPr bwMode="auto">
          <a:xfrm>
            <a:off x="0" y="11112"/>
            <a:ext cx="1779588" cy="1246188"/>
            <a:chOff x="1" y="-3185"/>
            <a:chExt cx="1147647" cy="802770"/>
          </a:xfrm>
        </p:grpSpPr>
        <p:grpSp>
          <p:nvGrpSpPr>
            <p:cNvPr id="5" name="组合 62">
              <a:extLst>
                <a:ext uri="{FF2B5EF4-FFF2-40B4-BE49-F238E27FC236}">
                  <a16:creationId xmlns:a16="http://schemas.microsoft.com/office/drawing/2014/main" id="{63444F2C-3864-4F02-9819-E87FF3E67B0D}"/>
                </a:ext>
              </a:extLst>
            </p:cNvPr>
            <p:cNvGrpSpPr/>
            <p:nvPr/>
          </p:nvGrpSpPr>
          <p:grpSpPr>
            <a:xfrm flipH="1">
              <a:off x="1" y="1"/>
              <a:ext cx="1147647" cy="799584"/>
              <a:chOff x="6558953" y="-4885"/>
              <a:chExt cx="2449007" cy="1706261"/>
            </a:xfrm>
            <a:noFill/>
          </p:grpSpPr>
          <p:grpSp>
            <p:nvGrpSpPr>
              <p:cNvPr id="8" name="组合 64">
                <a:extLst>
                  <a:ext uri="{FF2B5EF4-FFF2-40B4-BE49-F238E27FC236}">
                    <a16:creationId xmlns:a16="http://schemas.microsoft.com/office/drawing/2014/main" id="{B794B486-EC1A-41A5-A9FB-B9894CC3AE01}"/>
                  </a:ext>
                </a:extLst>
              </p:cNvPr>
              <p:cNvGrpSpPr/>
              <p:nvPr/>
            </p:nvGrpSpPr>
            <p:grpSpPr>
              <a:xfrm rot="10800000">
                <a:off x="7028698" y="-4885"/>
                <a:ext cx="1979262" cy="1706261"/>
                <a:chOff x="3332480" y="609600"/>
                <a:chExt cx="2663546" cy="2296160"/>
              </a:xfrm>
              <a:grpFill/>
            </p:grpSpPr>
            <p:sp>
              <p:nvSpPr>
                <p:cNvPr id="12" name="等腰三角形 11">
                  <a:extLst>
                    <a:ext uri="{FF2B5EF4-FFF2-40B4-BE49-F238E27FC236}">
                      <a16:creationId xmlns:a16="http://schemas.microsoft.com/office/drawing/2014/main" id="{BEF4D60C-2C9E-4EDA-962C-D7E5D9F9533D}"/>
                    </a:ext>
                  </a:extLst>
                </p:cNvPr>
                <p:cNvSpPr/>
                <p:nvPr/>
              </p:nvSpPr>
              <p:spPr>
                <a:xfrm>
                  <a:off x="3332480"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3" name="等腰三角形 12">
                  <a:extLst>
                    <a:ext uri="{FF2B5EF4-FFF2-40B4-BE49-F238E27FC236}">
                      <a16:creationId xmlns:a16="http://schemas.microsoft.com/office/drawing/2014/main" id="{273B6D6E-B1DC-498F-B2DD-6236435637C4}"/>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nvGrpSpPr>
              <p:cNvPr id="9" name="组合 65">
                <a:extLst>
                  <a:ext uri="{FF2B5EF4-FFF2-40B4-BE49-F238E27FC236}">
                    <a16:creationId xmlns:a16="http://schemas.microsoft.com/office/drawing/2014/main" id="{E71EA871-F497-42EF-B152-B32B7B215A67}"/>
                  </a:ext>
                </a:extLst>
              </p:cNvPr>
              <p:cNvGrpSpPr/>
              <p:nvPr/>
            </p:nvGrpSpPr>
            <p:grpSpPr>
              <a:xfrm rot="10800000">
                <a:off x="6558953" y="0"/>
                <a:ext cx="1161080" cy="1000931"/>
                <a:chOff x="3681031" y="609600"/>
                <a:chExt cx="2663546" cy="2296160"/>
              </a:xfrm>
              <a:grpFill/>
            </p:grpSpPr>
            <p:sp>
              <p:nvSpPr>
                <p:cNvPr id="10" name="等腰三角形 9">
                  <a:extLst>
                    <a:ext uri="{FF2B5EF4-FFF2-40B4-BE49-F238E27FC236}">
                      <a16:creationId xmlns:a16="http://schemas.microsoft.com/office/drawing/2014/main" id="{645FE21B-1D9D-41A5-ADE6-1ADE9694A96F}"/>
                    </a:ext>
                  </a:extLst>
                </p:cNvPr>
                <p:cNvSpPr/>
                <p:nvPr/>
              </p:nvSpPr>
              <p:spPr>
                <a:xfrm>
                  <a:off x="3681031"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1" name="等腰三角形 10">
                  <a:extLst>
                    <a:ext uri="{FF2B5EF4-FFF2-40B4-BE49-F238E27FC236}">
                      <a16:creationId xmlns:a16="http://schemas.microsoft.com/office/drawing/2014/main" id="{E886CA35-6552-414F-9678-60109A20DDCA}"/>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sp>
          <p:nvSpPr>
            <p:cNvPr id="7" name="等腰三角形 6">
              <a:extLst>
                <a:ext uri="{FF2B5EF4-FFF2-40B4-BE49-F238E27FC236}">
                  <a16:creationId xmlns:a16="http://schemas.microsoft.com/office/drawing/2014/main" id="{4261CCD5-F169-4341-A596-E78E2BBD785D}"/>
                </a:ext>
              </a:extLst>
            </p:cNvPr>
            <p:cNvSpPr/>
            <p:nvPr/>
          </p:nvSpPr>
          <p:spPr>
            <a:xfrm rot="10800000" flipH="1">
              <a:off x="501649" y="-3185"/>
              <a:ext cx="610167" cy="525635"/>
            </a:xfrm>
            <a:prstGeom prst="triangle">
              <a:avLst/>
            </a:prstGeom>
            <a:solidFill>
              <a:srgbClr val="3973E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pic>
        <p:nvPicPr>
          <p:cNvPr id="6" name="图片 5">
            <a:extLst>
              <a:ext uri="{FF2B5EF4-FFF2-40B4-BE49-F238E27FC236}">
                <a16:creationId xmlns:a16="http://schemas.microsoft.com/office/drawing/2014/main" id="{D0877292-AF14-4DAE-A1E3-5D979182E7C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3715" y="1321738"/>
            <a:ext cx="8735659" cy="4667818"/>
          </a:xfrm>
          <a:prstGeom prst="rect">
            <a:avLst/>
          </a:prstGeom>
        </p:spPr>
      </p:pic>
    </p:spTree>
    <p:custDataLst>
      <p:tags r:id="rId1"/>
    </p:custDataLst>
    <p:extLst>
      <p:ext uri="{BB962C8B-B14F-4D97-AF65-F5344CB8AC3E}">
        <p14:creationId xmlns:p14="http://schemas.microsoft.com/office/powerpoint/2010/main" val="3820303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wrap="square" lIns="91440" tIns="45720" rIns="91440" bIns="45720" rtlCol="0" anchor="ctr">
            <a:normAutofit/>
          </a:bodyPr>
          <a:lstStyle/>
          <a:p>
            <a:r>
              <a:rPr lang="zh-CN" altLang="en-US" sz="3600" dirty="0">
                <a:solidFill>
                  <a:srgbClr val="0066FF"/>
                </a:solidFill>
              </a:rPr>
              <a:t>纳什均衡</a:t>
            </a:r>
            <a:endParaRPr lang="zh-CN" altLang="en-US" sz="3600" dirty="0">
              <a:solidFill>
                <a:schemeClr val="tx1"/>
              </a:solidFill>
            </a:endParaRPr>
          </a:p>
        </p:txBody>
      </p:sp>
      <p:grpSp>
        <p:nvGrpSpPr>
          <p:cNvPr id="4" name="组合 61">
            <a:extLst>
              <a:ext uri="{FF2B5EF4-FFF2-40B4-BE49-F238E27FC236}">
                <a16:creationId xmlns:a16="http://schemas.microsoft.com/office/drawing/2014/main" id="{9FF76F01-EB1C-40B5-8765-1F921C28228A}"/>
              </a:ext>
            </a:extLst>
          </p:cNvPr>
          <p:cNvGrpSpPr>
            <a:grpSpLocks/>
          </p:cNvGrpSpPr>
          <p:nvPr/>
        </p:nvGrpSpPr>
        <p:grpSpPr bwMode="auto">
          <a:xfrm>
            <a:off x="0" y="11112"/>
            <a:ext cx="1779588" cy="1246188"/>
            <a:chOff x="1" y="-3185"/>
            <a:chExt cx="1147647" cy="802770"/>
          </a:xfrm>
        </p:grpSpPr>
        <p:grpSp>
          <p:nvGrpSpPr>
            <p:cNvPr id="5" name="组合 62">
              <a:extLst>
                <a:ext uri="{FF2B5EF4-FFF2-40B4-BE49-F238E27FC236}">
                  <a16:creationId xmlns:a16="http://schemas.microsoft.com/office/drawing/2014/main" id="{63444F2C-3864-4F02-9819-E87FF3E67B0D}"/>
                </a:ext>
              </a:extLst>
            </p:cNvPr>
            <p:cNvGrpSpPr/>
            <p:nvPr/>
          </p:nvGrpSpPr>
          <p:grpSpPr>
            <a:xfrm flipH="1">
              <a:off x="1" y="1"/>
              <a:ext cx="1147647" cy="799584"/>
              <a:chOff x="6558953" y="-4885"/>
              <a:chExt cx="2449007" cy="1706261"/>
            </a:xfrm>
            <a:noFill/>
          </p:grpSpPr>
          <p:grpSp>
            <p:nvGrpSpPr>
              <p:cNvPr id="8" name="组合 64">
                <a:extLst>
                  <a:ext uri="{FF2B5EF4-FFF2-40B4-BE49-F238E27FC236}">
                    <a16:creationId xmlns:a16="http://schemas.microsoft.com/office/drawing/2014/main" id="{B794B486-EC1A-41A5-A9FB-B9894CC3AE01}"/>
                  </a:ext>
                </a:extLst>
              </p:cNvPr>
              <p:cNvGrpSpPr/>
              <p:nvPr/>
            </p:nvGrpSpPr>
            <p:grpSpPr>
              <a:xfrm rot="10800000">
                <a:off x="7028698" y="-4885"/>
                <a:ext cx="1979262" cy="1706261"/>
                <a:chOff x="3332480" y="609600"/>
                <a:chExt cx="2663546" cy="2296160"/>
              </a:xfrm>
              <a:grpFill/>
            </p:grpSpPr>
            <p:sp>
              <p:nvSpPr>
                <p:cNvPr id="12" name="等腰三角形 11">
                  <a:extLst>
                    <a:ext uri="{FF2B5EF4-FFF2-40B4-BE49-F238E27FC236}">
                      <a16:creationId xmlns:a16="http://schemas.microsoft.com/office/drawing/2014/main" id="{BEF4D60C-2C9E-4EDA-962C-D7E5D9F9533D}"/>
                    </a:ext>
                  </a:extLst>
                </p:cNvPr>
                <p:cNvSpPr/>
                <p:nvPr/>
              </p:nvSpPr>
              <p:spPr>
                <a:xfrm>
                  <a:off x="3332480"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3" name="等腰三角形 12">
                  <a:extLst>
                    <a:ext uri="{FF2B5EF4-FFF2-40B4-BE49-F238E27FC236}">
                      <a16:creationId xmlns:a16="http://schemas.microsoft.com/office/drawing/2014/main" id="{273B6D6E-B1DC-498F-B2DD-6236435637C4}"/>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nvGrpSpPr>
              <p:cNvPr id="9" name="组合 65">
                <a:extLst>
                  <a:ext uri="{FF2B5EF4-FFF2-40B4-BE49-F238E27FC236}">
                    <a16:creationId xmlns:a16="http://schemas.microsoft.com/office/drawing/2014/main" id="{E71EA871-F497-42EF-B152-B32B7B215A67}"/>
                  </a:ext>
                </a:extLst>
              </p:cNvPr>
              <p:cNvGrpSpPr/>
              <p:nvPr/>
            </p:nvGrpSpPr>
            <p:grpSpPr>
              <a:xfrm rot="10800000">
                <a:off x="6558953" y="0"/>
                <a:ext cx="1161080" cy="1000931"/>
                <a:chOff x="3681031" y="609600"/>
                <a:chExt cx="2663546" cy="2296160"/>
              </a:xfrm>
              <a:grpFill/>
            </p:grpSpPr>
            <p:sp>
              <p:nvSpPr>
                <p:cNvPr id="10" name="等腰三角形 9">
                  <a:extLst>
                    <a:ext uri="{FF2B5EF4-FFF2-40B4-BE49-F238E27FC236}">
                      <a16:creationId xmlns:a16="http://schemas.microsoft.com/office/drawing/2014/main" id="{645FE21B-1D9D-41A5-ADE6-1ADE9694A96F}"/>
                    </a:ext>
                  </a:extLst>
                </p:cNvPr>
                <p:cNvSpPr/>
                <p:nvPr/>
              </p:nvSpPr>
              <p:spPr>
                <a:xfrm>
                  <a:off x="3681031" y="609600"/>
                  <a:ext cx="2663546" cy="2296160"/>
                </a:xfrm>
                <a:prstGeom prst="triangle">
                  <a:avLst/>
                </a:prstGeom>
                <a:grpFill/>
                <a:ln>
                  <a:solidFill>
                    <a:srgbClr val="3973E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1" name="等腰三角形 10">
                  <a:extLst>
                    <a:ext uri="{FF2B5EF4-FFF2-40B4-BE49-F238E27FC236}">
                      <a16:creationId xmlns:a16="http://schemas.microsoft.com/office/drawing/2014/main" id="{E886CA35-6552-414F-9678-60109A20DDCA}"/>
                    </a:ext>
                  </a:extLst>
                </p:cNvPr>
                <p:cNvSpPr/>
                <p:nvPr/>
              </p:nvSpPr>
              <p:spPr>
                <a:xfrm>
                  <a:off x="3686048" y="1016000"/>
                  <a:ext cx="1956410" cy="168656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sp>
          <p:nvSpPr>
            <p:cNvPr id="7" name="等腰三角形 6">
              <a:extLst>
                <a:ext uri="{FF2B5EF4-FFF2-40B4-BE49-F238E27FC236}">
                  <a16:creationId xmlns:a16="http://schemas.microsoft.com/office/drawing/2014/main" id="{4261CCD5-F169-4341-A596-E78E2BBD785D}"/>
                </a:ext>
              </a:extLst>
            </p:cNvPr>
            <p:cNvSpPr/>
            <p:nvPr/>
          </p:nvSpPr>
          <p:spPr>
            <a:xfrm rot="10800000" flipH="1">
              <a:off x="501649" y="-3185"/>
              <a:ext cx="610167" cy="525635"/>
            </a:xfrm>
            <a:prstGeom prst="triangle">
              <a:avLst/>
            </a:prstGeom>
            <a:solidFill>
              <a:srgbClr val="3973E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sp>
        <p:nvSpPr>
          <p:cNvPr id="15" name="矩形 14">
            <a:extLst>
              <a:ext uri="{FF2B5EF4-FFF2-40B4-BE49-F238E27FC236}">
                <a16:creationId xmlns:a16="http://schemas.microsoft.com/office/drawing/2014/main" id="{D606E1C3-6C36-4527-B102-B0D5934961C8}"/>
              </a:ext>
            </a:extLst>
          </p:cNvPr>
          <p:cNvSpPr/>
          <p:nvPr/>
        </p:nvSpPr>
        <p:spPr>
          <a:xfrm>
            <a:off x="935881" y="1690688"/>
            <a:ext cx="9612713" cy="2862322"/>
          </a:xfrm>
          <a:prstGeom prst="rect">
            <a:avLst/>
          </a:prstGeom>
        </p:spPr>
        <p:txBody>
          <a:bodyPr wrap="square">
            <a:spAutoFit/>
          </a:bodyPr>
          <a:lstStyle/>
          <a:p>
            <a:pPr lvl="0"/>
            <a:r>
              <a:rPr lang="zh-CN" altLang="en-US" dirty="0"/>
              <a:t>        为了在非合作博弈中实现稳定的收敛状态，所 有的博弈者都需要达到一个共同的共识状态，这种 稳定的状态就是纳什均衡</a:t>
            </a:r>
            <a:r>
              <a:rPr lang="en-US" altLang="zh-CN" dirty="0"/>
              <a:t>[29]</a:t>
            </a:r>
            <a:r>
              <a:rPr lang="zh-CN" altLang="en-US" dirty="0"/>
              <a:t>。这意味着没有一个参 与者可以通过单方面改变策略来提高自己的效用 功能。那么本文博弈的目标是确定参与者（</a:t>
            </a:r>
            <a:r>
              <a:rPr lang="en-US" altLang="zh-CN" dirty="0" err="1"/>
              <a:t>μj</a:t>
            </a:r>
            <a:r>
              <a:rPr lang="en-US" altLang="zh-CN" dirty="0"/>
              <a:t> ,μ-j</a:t>
            </a:r>
            <a:r>
              <a:rPr lang="zh-CN" altLang="en-US" dirty="0"/>
              <a:t>） 可以收敛到纳什均衡状态。这种稳定的状态是一种 最优的策略，该策略是由参与者进行选择，在实现 计算任务的同时可以大大降低成本。本文利用潜在博弈的概念证明的存在，并最终证明游戏的收敛性。由于，潜在博弈至少有一个</a:t>
            </a:r>
            <a:r>
              <a:rPr lang="en-US" altLang="zh-CN" dirty="0"/>
              <a:t>NE </a:t>
            </a:r>
            <a:r>
              <a:rPr lang="zh-CN" altLang="en-US" dirty="0"/>
              <a:t>的解，所以借助一个潜在博弈</a:t>
            </a:r>
            <a:r>
              <a:rPr lang="en-US" altLang="zh-CN" dirty="0"/>
              <a:t>,</a:t>
            </a:r>
            <a:r>
              <a:rPr lang="zh-CN" altLang="en-US" dirty="0"/>
              <a:t>可以证明本文的卸载策略是否可以实现 </a:t>
            </a:r>
            <a:r>
              <a:rPr lang="en-US" altLang="zh-CN" dirty="0"/>
              <a:t>NE </a:t>
            </a:r>
            <a:r>
              <a:rPr lang="zh-CN" altLang="en-US" dirty="0"/>
              <a:t>。</a:t>
            </a:r>
            <a:r>
              <a:rPr lang="en-US" altLang="zh-CN" dirty="0"/>
              <a:t>NE </a:t>
            </a:r>
            <a:r>
              <a:rPr lang="zh-CN" altLang="en-US" dirty="0"/>
              <a:t>的确定可以等价地表示为所有参与者的单个函数的优化，即势函数。</a:t>
            </a:r>
          </a:p>
          <a:p>
            <a:pPr lvl="0"/>
            <a:r>
              <a:rPr lang="zh-CN" altLang="en-US" dirty="0"/>
              <a:t>论点：</a:t>
            </a:r>
            <a:r>
              <a:rPr lang="en-US" altLang="zh-CN" dirty="0"/>
              <a:t>μ(D,A,G)</a:t>
            </a:r>
            <a:r>
              <a:rPr lang="zh-CN" altLang="en-US" dirty="0"/>
              <a:t>是一个潜在博弈</a:t>
            </a:r>
          </a:p>
          <a:p>
            <a:pPr lvl="0"/>
            <a:r>
              <a:rPr lang="zh-CN" altLang="en-US" dirty="0"/>
              <a:t>证明：如果一个博弈的增益函数被表示为一个势函数</a:t>
            </a:r>
            <a:r>
              <a:rPr lang="en-US" altLang="zh-CN" dirty="0"/>
              <a:t>,</a:t>
            </a:r>
            <a:r>
              <a:rPr lang="zh-CN" altLang="en-US" dirty="0"/>
              <a:t>公式如下：</a:t>
            </a:r>
          </a:p>
          <a:p>
            <a:pPr lvl="0"/>
            <a:endParaRPr lang="zh-CN" altLang="zh-CN" dirty="0"/>
          </a:p>
        </p:txBody>
      </p:sp>
      <p:pic>
        <p:nvPicPr>
          <p:cNvPr id="3" name="图片 2">
            <a:extLst>
              <a:ext uri="{FF2B5EF4-FFF2-40B4-BE49-F238E27FC236}">
                <a16:creationId xmlns:a16="http://schemas.microsoft.com/office/drawing/2014/main" id="{F1DB0EFF-4D40-46E4-BAD5-01F94B60FED6}"/>
              </a:ext>
            </a:extLst>
          </p:cNvPr>
          <p:cNvPicPr>
            <a:picLocks noChangeAspect="1"/>
          </p:cNvPicPr>
          <p:nvPr/>
        </p:nvPicPr>
        <p:blipFill>
          <a:blip r:embed="rId5"/>
          <a:stretch>
            <a:fillRect/>
          </a:stretch>
        </p:blipFill>
        <p:spPr>
          <a:xfrm>
            <a:off x="3305420" y="4252972"/>
            <a:ext cx="4619625" cy="1466850"/>
          </a:xfrm>
          <a:prstGeom prst="rect">
            <a:avLst/>
          </a:prstGeom>
        </p:spPr>
      </p:pic>
    </p:spTree>
    <p:custDataLst>
      <p:tags r:id="rId1"/>
    </p:custDataLst>
    <p:extLst>
      <p:ext uri="{BB962C8B-B14F-4D97-AF65-F5344CB8AC3E}">
        <p14:creationId xmlns:p14="http://schemas.microsoft.com/office/powerpoint/2010/main" val="822733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SLIDE_SIZE" val="828*343"/>
  <p:tag name="KSO_WM_SLIDE_POSITION" val="66*144"/>
  <p:tag name="KSO_WM_SLIDE_LAYOUT_CNT" val="1_1"/>
  <p:tag name="KSO_WM_SLIDE_LAYOUT" val="a_f"/>
  <p:tag name="KSO_WM_BEAUTIFY_FLAG" val="#wm#"/>
  <p:tag name="KSO_WM_SLIDE_TYPE" val="text"/>
  <p:tag name="KSO_WM_SLIDE_ITEM_CNT" val="1"/>
  <p:tag name="KSO_WM_SLIDE_INDEX" val="2"/>
  <p:tag name="KSO_WM_SLIDE_ID" val="custom20186846_2"/>
  <p:tag name="KSO_WM_TAG_VERSION" val="1.0"/>
  <p:tag name="KSO_WM_TEMPLATE_INDEX" val="20186846"/>
  <p:tag name="KSO_WM_TEMPLATE_CATEGORY" val="custom"/>
  <p:tag name="KSO_WM_SLIDE_SUBTYPE" val="pureTxt"/>
</p:tagLst>
</file>

<file path=ppt/tags/tag10.xml><?xml version="1.0" encoding="utf-8"?>
<p:tagLst xmlns:a="http://schemas.openxmlformats.org/drawingml/2006/main" xmlns:r="http://schemas.openxmlformats.org/officeDocument/2006/relationships" xmlns:p="http://schemas.openxmlformats.org/presentationml/2006/main">
  <p:tag name="KSO_WM_SLIDE_SIZE" val="828*343"/>
  <p:tag name="KSO_WM_SLIDE_POSITION" val="66*144"/>
  <p:tag name="KSO_WM_SLIDE_LAYOUT_CNT" val="1_1"/>
  <p:tag name="KSO_WM_SLIDE_LAYOUT" val="a_f"/>
  <p:tag name="KSO_WM_BEAUTIFY_FLAG" val="#wm#"/>
  <p:tag name="KSO_WM_SLIDE_TYPE" val="text"/>
  <p:tag name="KSO_WM_SLIDE_ITEM_CNT" val="1"/>
  <p:tag name="KSO_WM_SLIDE_INDEX" val="2"/>
  <p:tag name="KSO_WM_SLIDE_ID" val="custom20186846_2"/>
  <p:tag name="KSO_WM_TAG_VERSION" val="1.0"/>
  <p:tag name="KSO_WM_TEMPLATE_INDEX" val="20186846"/>
  <p:tag name="KSO_WM_TEMPLATE_CATEGORY" val="custom"/>
  <p:tag name="KSO_WM_SLIDE_SUBTYPE" val="pureTxt"/>
</p:tagLst>
</file>

<file path=ppt/tags/tag1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6846"/>
  <p:tag name="KSO_WM_TAG_VERSION" val="1.0"/>
  <p:tag name="KSO_WM_BEAUTIFY_FLAG" val="#wm#"/>
  <p:tag name="KSO_WM_UNIT_PRESET_TEXT_LEN" val="17"/>
  <p:tag name="KSO_WM_UNIT_PRESET_TEXT_INDEX" val="3"/>
  <p:tag name="KSO_WM_UNIT_CLEAR" val="0"/>
  <p:tag name="KSO_WM_UNIT_COMPATIBLE" val="0"/>
  <p:tag name="KSO_WM_UNIT_HIGHLIGHT" val="0"/>
  <p:tag name="KSO_WM_UNIT_ISCONTENTSTITLE" val="0"/>
  <p:tag name="KSO_WM_UNIT_VALUE" val="40"/>
  <p:tag name="KSO_WM_UNIT_LAYERLEVEL" val="1"/>
  <p:tag name="KSO_WM_UNIT_INDEX" val="1"/>
  <p:tag name="KSO_WM_UNIT_ID" val="custom20186846_2*a*1"/>
  <p:tag name="KSO_WM_UNIT_TYPE" val="a"/>
</p:tagLst>
</file>

<file path=ppt/tags/tag12.xml><?xml version="1.0" encoding="utf-8"?>
<p:tagLst xmlns:a="http://schemas.openxmlformats.org/drawingml/2006/main" xmlns:r="http://schemas.openxmlformats.org/officeDocument/2006/relationships" xmlns:p="http://schemas.openxmlformats.org/presentationml/2006/main">
  <p:tag name="KSO_WM_SLIDE_SIZE" val="828*343"/>
  <p:tag name="KSO_WM_SLIDE_POSITION" val="66*144"/>
  <p:tag name="KSO_WM_SLIDE_LAYOUT_CNT" val="1_1"/>
  <p:tag name="KSO_WM_SLIDE_LAYOUT" val="a_f"/>
  <p:tag name="KSO_WM_BEAUTIFY_FLAG" val="#wm#"/>
  <p:tag name="KSO_WM_SLIDE_TYPE" val="text"/>
  <p:tag name="KSO_WM_SLIDE_ITEM_CNT" val="1"/>
  <p:tag name="KSO_WM_SLIDE_INDEX" val="2"/>
  <p:tag name="KSO_WM_SLIDE_ID" val="custom20186846_2"/>
  <p:tag name="KSO_WM_TAG_VERSION" val="1.0"/>
  <p:tag name="KSO_WM_TEMPLATE_INDEX" val="20186846"/>
  <p:tag name="KSO_WM_TEMPLATE_CATEGORY" val="custom"/>
  <p:tag name="KSO_WM_SLIDE_SUBTYPE" val="pureTxt"/>
</p:tagLst>
</file>

<file path=ppt/tags/tag13.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6846"/>
  <p:tag name="KSO_WM_TAG_VERSION" val="1.0"/>
  <p:tag name="KSO_WM_BEAUTIFY_FLAG" val="#wm#"/>
  <p:tag name="KSO_WM_UNIT_PRESET_TEXT_LEN" val="17"/>
  <p:tag name="KSO_WM_UNIT_PRESET_TEXT_INDEX" val="3"/>
  <p:tag name="KSO_WM_UNIT_CLEAR" val="0"/>
  <p:tag name="KSO_WM_UNIT_COMPATIBLE" val="0"/>
  <p:tag name="KSO_WM_UNIT_HIGHLIGHT" val="0"/>
  <p:tag name="KSO_WM_UNIT_ISCONTENTSTITLE" val="0"/>
  <p:tag name="KSO_WM_UNIT_VALUE" val="40"/>
  <p:tag name="KSO_WM_UNIT_LAYERLEVEL" val="1"/>
  <p:tag name="KSO_WM_UNIT_INDEX" val="1"/>
  <p:tag name="KSO_WM_UNIT_ID" val="custom20186846_2*a*1"/>
  <p:tag name="KSO_WM_UNIT_TYPE" val="a"/>
</p:tagLst>
</file>

<file path=ppt/tags/tag14.xml><?xml version="1.0" encoding="utf-8"?>
<p:tagLst xmlns:a="http://schemas.openxmlformats.org/drawingml/2006/main" xmlns:r="http://schemas.openxmlformats.org/officeDocument/2006/relationships" xmlns:p="http://schemas.openxmlformats.org/presentationml/2006/main">
  <p:tag name="KSO_WM_SLIDE_SIZE" val="828*343"/>
  <p:tag name="KSO_WM_SLIDE_POSITION" val="66*144"/>
  <p:tag name="KSO_WM_SLIDE_LAYOUT_CNT" val="1_1"/>
  <p:tag name="KSO_WM_SLIDE_LAYOUT" val="a_f"/>
  <p:tag name="KSO_WM_BEAUTIFY_FLAG" val="#wm#"/>
  <p:tag name="KSO_WM_SLIDE_TYPE" val="text"/>
  <p:tag name="KSO_WM_SLIDE_ITEM_CNT" val="1"/>
  <p:tag name="KSO_WM_SLIDE_INDEX" val="2"/>
  <p:tag name="KSO_WM_SLIDE_ID" val="custom20186846_2"/>
  <p:tag name="KSO_WM_TAG_VERSION" val="1.0"/>
  <p:tag name="KSO_WM_TEMPLATE_INDEX" val="20186846"/>
  <p:tag name="KSO_WM_TEMPLATE_CATEGORY" val="custom"/>
  <p:tag name="KSO_WM_SLIDE_SUBTYPE" val="pureTxt"/>
</p:tagLst>
</file>

<file path=ppt/tags/tag15.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6846"/>
  <p:tag name="KSO_WM_TAG_VERSION" val="1.0"/>
  <p:tag name="KSO_WM_BEAUTIFY_FLAG" val="#wm#"/>
  <p:tag name="KSO_WM_UNIT_PRESET_TEXT_LEN" val="17"/>
  <p:tag name="KSO_WM_UNIT_PRESET_TEXT_INDEX" val="3"/>
  <p:tag name="KSO_WM_UNIT_CLEAR" val="0"/>
  <p:tag name="KSO_WM_UNIT_COMPATIBLE" val="0"/>
  <p:tag name="KSO_WM_UNIT_HIGHLIGHT" val="0"/>
  <p:tag name="KSO_WM_UNIT_ISCONTENTSTITLE" val="0"/>
  <p:tag name="KSO_WM_UNIT_VALUE" val="40"/>
  <p:tag name="KSO_WM_UNIT_LAYERLEVEL" val="1"/>
  <p:tag name="KSO_WM_UNIT_INDEX" val="1"/>
  <p:tag name="KSO_WM_UNIT_ID" val="custom20186846_2*a*1"/>
  <p:tag name="KSO_WM_UNIT_TYPE" val="a"/>
</p:tagLst>
</file>

<file path=ppt/tags/tag16.xml><?xml version="1.0" encoding="utf-8"?>
<p:tagLst xmlns:a="http://schemas.openxmlformats.org/drawingml/2006/main" xmlns:r="http://schemas.openxmlformats.org/officeDocument/2006/relationships" xmlns:p="http://schemas.openxmlformats.org/presentationml/2006/main">
  <p:tag name="KSO_WM_SLIDE_SIZE" val="828*343"/>
  <p:tag name="KSO_WM_SLIDE_POSITION" val="66*144"/>
  <p:tag name="KSO_WM_SLIDE_LAYOUT_CNT" val="1_1"/>
  <p:tag name="KSO_WM_SLIDE_LAYOUT" val="a_f"/>
  <p:tag name="KSO_WM_BEAUTIFY_FLAG" val="#wm#"/>
  <p:tag name="KSO_WM_SLIDE_TYPE" val="text"/>
  <p:tag name="KSO_WM_SLIDE_ITEM_CNT" val="1"/>
  <p:tag name="KSO_WM_SLIDE_INDEX" val="2"/>
  <p:tag name="KSO_WM_SLIDE_ID" val="custom20186846_2"/>
  <p:tag name="KSO_WM_TAG_VERSION" val="1.0"/>
  <p:tag name="KSO_WM_TEMPLATE_INDEX" val="20186846"/>
  <p:tag name="KSO_WM_TEMPLATE_CATEGORY" val="custom"/>
  <p:tag name="KSO_WM_SLIDE_SUBTYPE" val="pureTxt"/>
</p:tagLst>
</file>

<file path=ppt/tags/tag17.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6846"/>
  <p:tag name="KSO_WM_TAG_VERSION" val="1.0"/>
  <p:tag name="KSO_WM_BEAUTIFY_FLAG" val="#wm#"/>
  <p:tag name="KSO_WM_UNIT_PRESET_TEXT_LEN" val="17"/>
  <p:tag name="KSO_WM_UNIT_PRESET_TEXT_INDEX" val="3"/>
  <p:tag name="KSO_WM_UNIT_CLEAR" val="0"/>
  <p:tag name="KSO_WM_UNIT_COMPATIBLE" val="0"/>
  <p:tag name="KSO_WM_UNIT_HIGHLIGHT" val="0"/>
  <p:tag name="KSO_WM_UNIT_ISCONTENTSTITLE" val="0"/>
  <p:tag name="KSO_WM_UNIT_VALUE" val="40"/>
  <p:tag name="KSO_WM_UNIT_LAYERLEVEL" val="1"/>
  <p:tag name="KSO_WM_UNIT_INDEX" val="1"/>
  <p:tag name="KSO_WM_UNIT_ID" val="custom20186846_2*a*1"/>
  <p:tag name="KSO_WM_UNIT_TYPE" val="a"/>
</p:tagLst>
</file>

<file path=ppt/tags/tag18.xml><?xml version="1.0" encoding="utf-8"?>
<p:tagLst xmlns:a="http://schemas.openxmlformats.org/drawingml/2006/main" xmlns:r="http://schemas.openxmlformats.org/officeDocument/2006/relationships" xmlns:p="http://schemas.openxmlformats.org/presentationml/2006/main">
  <p:tag name="KSO_WM_SLIDE_SIZE" val="828*343"/>
  <p:tag name="KSO_WM_SLIDE_POSITION" val="66*144"/>
  <p:tag name="KSO_WM_SLIDE_LAYOUT_CNT" val="1_1"/>
  <p:tag name="KSO_WM_SLIDE_LAYOUT" val="a_f"/>
  <p:tag name="KSO_WM_BEAUTIFY_FLAG" val="#wm#"/>
  <p:tag name="KSO_WM_SLIDE_TYPE" val="text"/>
  <p:tag name="KSO_WM_SLIDE_ITEM_CNT" val="1"/>
  <p:tag name="KSO_WM_SLIDE_INDEX" val="2"/>
  <p:tag name="KSO_WM_SLIDE_ID" val="custom20186846_2"/>
  <p:tag name="KSO_WM_TAG_VERSION" val="1.0"/>
  <p:tag name="KSO_WM_TEMPLATE_INDEX" val="20186846"/>
  <p:tag name="KSO_WM_TEMPLATE_CATEGORY" val="custom"/>
  <p:tag name="KSO_WM_SLIDE_SUBTYPE" val="pureTxt"/>
</p:tagLst>
</file>

<file path=ppt/tags/tag19.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6846"/>
  <p:tag name="KSO_WM_TAG_VERSION" val="1.0"/>
  <p:tag name="KSO_WM_BEAUTIFY_FLAG" val="#wm#"/>
  <p:tag name="KSO_WM_UNIT_PRESET_TEXT_LEN" val="17"/>
  <p:tag name="KSO_WM_UNIT_PRESET_TEXT_INDEX" val="3"/>
  <p:tag name="KSO_WM_UNIT_CLEAR" val="0"/>
  <p:tag name="KSO_WM_UNIT_COMPATIBLE" val="0"/>
  <p:tag name="KSO_WM_UNIT_HIGHLIGHT" val="0"/>
  <p:tag name="KSO_WM_UNIT_ISCONTENTSTITLE" val="0"/>
  <p:tag name="KSO_WM_UNIT_VALUE" val="40"/>
  <p:tag name="KSO_WM_UNIT_LAYERLEVEL" val="1"/>
  <p:tag name="KSO_WM_UNIT_INDEX" val="1"/>
  <p:tag name="KSO_WM_UNIT_ID" val="custom20186846_2*a*1"/>
  <p:tag name="KSO_WM_UNIT_TYPE" val="a"/>
</p:tagLst>
</file>

<file path=ppt/tags/tag2.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6846"/>
  <p:tag name="KSO_WM_TAG_VERSION" val="1.0"/>
  <p:tag name="KSO_WM_BEAUTIFY_FLAG" val="#wm#"/>
  <p:tag name="KSO_WM_UNIT_PRESET_TEXT_LEN" val="17"/>
  <p:tag name="KSO_WM_UNIT_PRESET_TEXT_INDEX" val="3"/>
  <p:tag name="KSO_WM_UNIT_CLEAR" val="0"/>
  <p:tag name="KSO_WM_UNIT_COMPATIBLE" val="0"/>
  <p:tag name="KSO_WM_UNIT_HIGHLIGHT" val="0"/>
  <p:tag name="KSO_WM_UNIT_ISCONTENTSTITLE" val="0"/>
  <p:tag name="KSO_WM_UNIT_VALUE" val="40"/>
  <p:tag name="KSO_WM_UNIT_LAYERLEVEL" val="1"/>
  <p:tag name="KSO_WM_UNIT_INDEX" val="1"/>
  <p:tag name="KSO_WM_UNIT_ID" val="custom20186846_2*a*1"/>
  <p:tag name="KSO_WM_UNIT_TYPE" val="a"/>
</p:tagLst>
</file>

<file path=ppt/tags/tag20.xml><?xml version="1.0" encoding="utf-8"?>
<p:tagLst xmlns:a="http://schemas.openxmlformats.org/drawingml/2006/main" xmlns:r="http://schemas.openxmlformats.org/officeDocument/2006/relationships" xmlns:p="http://schemas.openxmlformats.org/presentationml/2006/main">
  <p:tag name="KSO_WM_SLIDE_SIZE" val="828*343"/>
  <p:tag name="KSO_WM_SLIDE_POSITION" val="66*144"/>
  <p:tag name="KSO_WM_SLIDE_LAYOUT_CNT" val="1_1"/>
  <p:tag name="KSO_WM_SLIDE_LAYOUT" val="a_f"/>
  <p:tag name="KSO_WM_BEAUTIFY_FLAG" val="#wm#"/>
  <p:tag name="KSO_WM_SLIDE_TYPE" val="text"/>
  <p:tag name="KSO_WM_SLIDE_ITEM_CNT" val="1"/>
  <p:tag name="KSO_WM_SLIDE_INDEX" val="2"/>
  <p:tag name="KSO_WM_SLIDE_ID" val="custom20186846_2"/>
  <p:tag name="KSO_WM_TAG_VERSION" val="1.0"/>
  <p:tag name="KSO_WM_TEMPLATE_INDEX" val="20186846"/>
  <p:tag name="KSO_WM_TEMPLATE_CATEGORY" val="custom"/>
  <p:tag name="KSO_WM_SLIDE_SUBTYPE" val="pureTxt"/>
</p:tagLst>
</file>

<file path=ppt/tags/tag2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6846"/>
  <p:tag name="KSO_WM_TAG_VERSION" val="1.0"/>
  <p:tag name="KSO_WM_BEAUTIFY_FLAG" val="#wm#"/>
  <p:tag name="KSO_WM_UNIT_PRESET_TEXT_LEN" val="17"/>
  <p:tag name="KSO_WM_UNIT_PRESET_TEXT_INDEX" val="3"/>
  <p:tag name="KSO_WM_UNIT_CLEAR" val="0"/>
  <p:tag name="KSO_WM_UNIT_COMPATIBLE" val="0"/>
  <p:tag name="KSO_WM_UNIT_HIGHLIGHT" val="0"/>
  <p:tag name="KSO_WM_UNIT_ISCONTENTSTITLE" val="0"/>
  <p:tag name="KSO_WM_UNIT_VALUE" val="40"/>
  <p:tag name="KSO_WM_UNIT_LAYERLEVEL" val="1"/>
  <p:tag name="KSO_WM_UNIT_INDEX" val="1"/>
  <p:tag name="KSO_WM_UNIT_ID" val="custom20186846_2*a*1"/>
  <p:tag name="KSO_WM_UNIT_TYPE" val="a"/>
</p:tagLst>
</file>

<file path=ppt/tags/tag3.xml><?xml version="1.0" encoding="utf-8"?>
<p:tagLst xmlns:a="http://schemas.openxmlformats.org/drawingml/2006/main" xmlns:r="http://schemas.openxmlformats.org/officeDocument/2006/relationships" xmlns:p="http://schemas.openxmlformats.org/presentationml/2006/main">
  <p:tag name="KSO_WM_SLIDE_SIZE" val="828*343"/>
  <p:tag name="KSO_WM_SLIDE_POSITION" val="66*144"/>
  <p:tag name="KSO_WM_SLIDE_LAYOUT_CNT" val="1_1"/>
  <p:tag name="KSO_WM_SLIDE_LAYOUT" val="a_f"/>
  <p:tag name="KSO_WM_BEAUTIFY_FLAG" val="#wm#"/>
  <p:tag name="KSO_WM_SLIDE_TYPE" val="text"/>
  <p:tag name="KSO_WM_SLIDE_ITEM_CNT" val="1"/>
  <p:tag name="KSO_WM_SLIDE_INDEX" val="2"/>
  <p:tag name="KSO_WM_SLIDE_ID" val="custom20186846_2"/>
  <p:tag name="KSO_WM_TAG_VERSION" val="1.0"/>
  <p:tag name="KSO_WM_TEMPLATE_INDEX" val="20186846"/>
  <p:tag name="KSO_WM_TEMPLATE_CATEGORY" val="custom"/>
  <p:tag name="KSO_WM_SLIDE_SUBTYPE" val="pureTxt"/>
</p:tagLst>
</file>

<file path=ppt/tags/tag4.xml><?xml version="1.0" encoding="utf-8"?>
<p:tagLst xmlns:a="http://schemas.openxmlformats.org/drawingml/2006/main" xmlns:r="http://schemas.openxmlformats.org/officeDocument/2006/relationships" xmlns:p="http://schemas.openxmlformats.org/presentationml/2006/main">
  <p:tag name="KSO_WM_SLIDE_SIZE" val="828*343"/>
  <p:tag name="KSO_WM_SLIDE_POSITION" val="66*144"/>
  <p:tag name="KSO_WM_SLIDE_LAYOUT_CNT" val="1_1"/>
  <p:tag name="KSO_WM_SLIDE_LAYOUT" val="a_f"/>
  <p:tag name="KSO_WM_BEAUTIFY_FLAG" val="#wm#"/>
  <p:tag name="KSO_WM_SLIDE_TYPE" val="text"/>
  <p:tag name="KSO_WM_SLIDE_ITEM_CNT" val="1"/>
  <p:tag name="KSO_WM_SLIDE_INDEX" val="2"/>
  <p:tag name="KSO_WM_SLIDE_ID" val="custom20186846_2"/>
  <p:tag name="KSO_WM_TAG_VERSION" val="1.0"/>
  <p:tag name="KSO_WM_TEMPLATE_INDEX" val="20186846"/>
  <p:tag name="KSO_WM_TEMPLATE_CATEGORY" val="custom"/>
  <p:tag name="KSO_WM_SLIDE_SUBTYPE" val="pureTxt"/>
</p:tagLst>
</file>

<file path=ppt/tags/tag5.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6846"/>
  <p:tag name="KSO_WM_TAG_VERSION" val="1.0"/>
  <p:tag name="KSO_WM_BEAUTIFY_FLAG" val="#wm#"/>
  <p:tag name="KSO_WM_UNIT_PRESET_TEXT_LEN" val="17"/>
  <p:tag name="KSO_WM_UNIT_PRESET_TEXT_INDEX" val="3"/>
  <p:tag name="KSO_WM_UNIT_CLEAR" val="0"/>
  <p:tag name="KSO_WM_UNIT_COMPATIBLE" val="0"/>
  <p:tag name="KSO_WM_UNIT_HIGHLIGHT" val="0"/>
  <p:tag name="KSO_WM_UNIT_ISCONTENTSTITLE" val="0"/>
  <p:tag name="KSO_WM_UNIT_VALUE" val="40"/>
  <p:tag name="KSO_WM_UNIT_LAYERLEVEL" val="1"/>
  <p:tag name="KSO_WM_UNIT_INDEX" val="1"/>
  <p:tag name="KSO_WM_UNIT_ID" val="custom20186846_2*a*1"/>
  <p:tag name="KSO_WM_UNIT_TYPE" val="a"/>
</p:tagLst>
</file>

<file path=ppt/tags/tag6.xml><?xml version="1.0" encoding="utf-8"?>
<p:tagLst xmlns:a="http://schemas.openxmlformats.org/drawingml/2006/main" xmlns:r="http://schemas.openxmlformats.org/officeDocument/2006/relationships" xmlns:p="http://schemas.openxmlformats.org/presentationml/2006/main">
  <p:tag name="KSO_WM_SLIDE_SIZE" val="828*343"/>
  <p:tag name="KSO_WM_SLIDE_POSITION" val="66*144"/>
  <p:tag name="KSO_WM_SLIDE_LAYOUT_CNT" val="1_1"/>
  <p:tag name="KSO_WM_SLIDE_LAYOUT" val="a_f"/>
  <p:tag name="KSO_WM_BEAUTIFY_FLAG" val="#wm#"/>
  <p:tag name="KSO_WM_SLIDE_TYPE" val="text"/>
  <p:tag name="KSO_WM_SLIDE_ITEM_CNT" val="1"/>
  <p:tag name="KSO_WM_SLIDE_INDEX" val="2"/>
  <p:tag name="KSO_WM_SLIDE_ID" val="custom20186846_2"/>
  <p:tag name="KSO_WM_TAG_VERSION" val="1.0"/>
  <p:tag name="KSO_WM_TEMPLATE_INDEX" val="20186846"/>
  <p:tag name="KSO_WM_TEMPLATE_CATEGORY" val="custom"/>
  <p:tag name="KSO_WM_SLIDE_SUBTYPE" val="pureTxt"/>
</p:tagLst>
</file>

<file path=ppt/tags/tag7.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6846"/>
  <p:tag name="KSO_WM_TAG_VERSION" val="1.0"/>
  <p:tag name="KSO_WM_BEAUTIFY_FLAG" val="#wm#"/>
  <p:tag name="KSO_WM_UNIT_PRESET_TEXT_LEN" val="17"/>
  <p:tag name="KSO_WM_UNIT_PRESET_TEXT_INDEX" val="3"/>
  <p:tag name="KSO_WM_UNIT_CLEAR" val="0"/>
  <p:tag name="KSO_WM_UNIT_COMPATIBLE" val="0"/>
  <p:tag name="KSO_WM_UNIT_HIGHLIGHT" val="0"/>
  <p:tag name="KSO_WM_UNIT_ISCONTENTSTITLE" val="0"/>
  <p:tag name="KSO_WM_UNIT_VALUE" val="40"/>
  <p:tag name="KSO_WM_UNIT_LAYERLEVEL" val="1"/>
  <p:tag name="KSO_WM_UNIT_INDEX" val="1"/>
  <p:tag name="KSO_WM_UNIT_ID" val="custom20186846_2*a*1"/>
  <p:tag name="KSO_WM_UNIT_TYPE" val="a"/>
</p:tagLst>
</file>

<file path=ppt/tags/tag8.xml><?xml version="1.0" encoding="utf-8"?>
<p:tagLst xmlns:a="http://schemas.openxmlformats.org/drawingml/2006/main" xmlns:r="http://schemas.openxmlformats.org/officeDocument/2006/relationships" xmlns:p="http://schemas.openxmlformats.org/presentationml/2006/main">
  <p:tag name="KSO_WM_SLIDE_SIZE" val="828*343"/>
  <p:tag name="KSO_WM_SLIDE_POSITION" val="66*144"/>
  <p:tag name="KSO_WM_SLIDE_LAYOUT_CNT" val="1_1"/>
  <p:tag name="KSO_WM_SLIDE_LAYOUT" val="a_f"/>
  <p:tag name="KSO_WM_BEAUTIFY_FLAG" val="#wm#"/>
  <p:tag name="KSO_WM_SLIDE_TYPE" val="text"/>
  <p:tag name="KSO_WM_SLIDE_ITEM_CNT" val="1"/>
  <p:tag name="KSO_WM_SLIDE_INDEX" val="2"/>
  <p:tag name="KSO_WM_SLIDE_ID" val="custom20186846_2"/>
  <p:tag name="KSO_WM_TAG_VERSION" val="1.0"/>
  <p:tag name="KSO_WM_TEMPLATE_INDEX" val="20186846"/>
  <p:tag name="KSO_WM_TEMPLATE_CATEGORY" val="custom"/>
  <p:tag name="KSO_WM_SLIDE_SUBTYPE" val="pureTxt"/>
</p:tagLst>
</file>

<file path=ppt/tags/tag9.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6846"/>
  <p:tag name="KSO_WM_TAG_VERSION" val="1.0"/>
  <p:tag name="KSO_WM_BEAUTIFY_FLAG" val="#wm#"/>
  <p:tag name="KSO_WM_UNIT_PRESET_TEXT_LEN" val="17"/>
  <p:tag name="KSO_WM_UNIT_PRESET_TEXT_INDEX" val="3"/>
  <p:tag name="KSO_WM_UNIT_CLEAR" val="0"/>
  <p:tag name="KSO_WM_UNIT_COMPATIBLE" val="0"/>
  <p:tag name="KSO_WM_UNIT_HIGHLIGHT" val="0"/>
  <p:tag name="KSO_WM_UNIT_ISCONTENTSTITLE" val="0"/>
  <p:tag name="KSO_WM_UNIT_VALUE" val="40"/>
  <p:tag name="KSO_WM_UNIT_LAYERLEVEL" val="1"/>
  <p:tag name="KSO_WM_UNIT_INDEX" val="1"/>
  <p:tag name="KSO_WM_UNIT_ID" val="custom20186846_2*a*1"/>
  <p:tag name="KSO_WM_UNIT_TYPE" val="a"/>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1338</Words>
  <Application>Microsoft Office PowerPoint</Application>
  <PresentationFormat>宽屏</PresentationFormat>
  <Paragraphs>39</Paragraphs>
  <Slides>12</Slides>
  <Notes>11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12</vt:i4>
      </vt:variant>
    </vt:vector>
  </HeadingPairs>
  <TitlesOfParts>
    <vt:vector size="20" baseType="lpstr">
      <vt:lpstr>等线</vt:lpstr>
      <vt:lpstr>等线 Light</vt:lpstr>
      <vt:lpstr>SimSun</vt:lpstr>
      <vt:lpstr>SimSun</vt:lpstr>
      <vt:lpstr>Arial</vt:lpstr>
      <vt:lpstr>Calibri</vt:lpstr>
      <vt:lpstr>Times New Roman</vt:lpstr>
      <vt:lpstr>Office 主题​​</vt:lpstr>
      <vt:lpstr>PowerPoint 演示文稿</vt:lpstr>
      <vt:lpstr>研究方法</vt:lpstr>
      <vt:lpstr>PowerPoint 演示文稿</vt:lpstr>
      <vt:lpstr>技术路线</vt:lpstr>
      <vt:lpstr>计算模型</vt:lpstr>
      <vt:lpstr>计算模型</vt:lpstr>
      <vt:lpstr>目标函数</vt:lpstr>
      <vt:lpstr>GT卸载决策</vt:lpstr>
      <vt:lpstr>纳什均衡</vt:lpstr>
      <vt:lpstr>PowerPoint 演示文稿</vt:lpstr>
      <vt:lpstr>基于博弈理论的计算卸载最优算法</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ccx</dc:creator>
  <cp:lastModifiedBy>lyx19807356977@outlook.com</cp:lastModifiedBy>
  <cp:revision>19</cp:revision>
  <dcterms:created xsi:type="dcterms:W3CDTF">2018-12-09T05:15:11Z</dcterms:created>
  <dcterms:modified xsi:type="dcterms:W3CDTF">2021-05-18T00:02:38Z</dcterms:modified>
</cp:coreProperties>
</file>