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69" r:id="rId3"/>
    <p:sldId id="270" r:id="rId4"/>
    <p:sldId id="271" r:id="rId5"/>
    <p:sldId id="272" r:id="rId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114"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462A13-BCA0-45A1-AF09-7F380D27FF6C}" type="datetimeFigureOut">
              <a:rPr lang="zh-CN" altLang="en-US" smtClean="0"/>
              <a:t>2021/5/17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3C8EC7-7220-403A-A712-835EEF4689BB}" type="slidenum">
              <a:rPr lang="zh-CN" altLang="en-US" smtClean="0"/>
              <a:t>‹#›</a:t>
            </a:fld>
            <a:endParaRPr lang="zh-CN" altLang="en-US"/>
          </a:p>
        </p:txBody>
      </p:sp>
    </p:spTree>
    <p:extLst>
      <p:ext uri="{BB962C8B-B14F-4D97-AF65-F5344CB8AC3E}">
        <p14:creationId xmlns:p14="http://schemas.microsoft.com/office/powerpoint/2010/main" val="23851986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79425" y="1279525"/>
            <a:ext cx="6140450" cy="3454400"/>
          </a:xfrm>
          <a:prstGeom prst="rect">
            <a:avLst/>
          </a:prstGeo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B933A62-8780-4CAA-8D19-25292B7F5684}" type="slidenum">
              <a:rPr lang="zh-CN" altLang="en-US" smtClean="0"/>
              <a:t>1</a:t>
            </a:fld>
            <a:endParaRPr lang="zh-CN" altLang="en-US"/>
          </a:p>
        </p:txBody>
      </p:sp>
    </p:spTree>
    <p:extLst>
      <p:ext uri="{BB962C8B-B14F-4D97-AF65-F5344CB8AC3E}">
        <p14:creationId xmlns:p14="http://schemas.microsoft.com/office/powerpoint/2010/main" val="72423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79425" y="1279525"/>
            <a:ext cx="6140450" cy="3454400"/>
          </a:xfrm>
          <a:prstGeom prst="rect">
            <a:avLst/>
          </a:prstGeo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D995DCBA-0CD2-47DC-90CF-EC7D70760B50}" type="slidenum">
              <a:rPr lang="zh-CN" altLang="en-US" smtClean="0">
                <a:solidFill>
                  <a:prstClr val="black"/>
                </a:solidFill>
                <a:latin typeface="Calibri" panose="020F0502020204030204"/>
                <a:ea typeface="宋体" panose="02010600030101010101" pitchFamily="2" charset="-122"/>
              </a:rPr>
              <a:t>2</a:t>
            </a:fld>
            <a:endParaRPr lang="zh-CN" altLang="en-US">
              <a:solidFill>
                <a:prstClr val="black"/>
              </a:solidFill>
              <a:latin typeface="Calibri" panose="020F0502020204030204"/>
              <a:ea typeface="宋体" panose="02010600030101010101" pitchFamily="2" charset="-122"/>
            </a:endParaRPr>
          </a:p>
        </p:txBody>
      </p:sp>
    </p:spTree>
    <p:extLst>
      <p:ext uri="{BB962C8B-B14F-4D97-AF65-F5344CB8AC3E}">
        <p14:creationId xmlns:p14="http://schemas.microsoft.com/office/powerpoint/2010/main" val="23984734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79425" y="1279525"/>
            <a:ext cx="6140450" cy="3454400"/>
          </a:xfrm>
          <a:prstGeom prst="rect">
            <a:avLst/>
          </a:prstGeo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D995DCBA-0CD2-47DC-90CF-EC7D70760B50}" type="slidenum">
              <a:rPr lang="zh-CN" altLang="en-US" smtClean="0">
                <a:solidFill>
                  <a:prstClr val="black"/>
                </a:solidFill>
                <a:latin typeface="Calibri" panose="020F0502020204030204"/>
                <a:ea typeface="宋体" panose="02010600030101010101" pitchFamily="2" charset="-122"/>
              </a:rPr>
              <a:t>3</a:t>
            </a:fld>
            <a:endParaRPr lang="zh-CN" altLang="en-US">
              <a:solidFill>
                <a:prstClr val="black"/>
              </a:solidFill>
              <a:latin typeface="Calibri" panose="020F0502020204030204"/>
              <a:ea typeface="宋体" panose="02010600030101010101" pitchFamily="2" charset="-122"/>
            </a:endParaRPr>
          </a:p>
        </p:txBody>
      </p:sp>
    </p:spTree>
    <p:extLst>
      <p:ext uri="{BB962C8B-B14F-4D97-AF65-F5344CB8AC3E}">
        <p14:creationId xmlns:p14="http://schemas.microsoft.com/office/powerpoint/2010/main" val="1226529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79425" y="1279525"/>
            <a:ext cx="6140450" cy="3454400"/>
          </a:xfrm>
          <a:prstGeom prst="rect">
            <a:avLst/>
          </a:prstGeo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D995DCBA-0CD2-47DC-90CF-EC7D70760B50}" type="slidenum">
              <a:rPr lang="zh-CN" altLang="en-US" smtClean="0">
                <a:solidFill>
                  <a:prstClr val="black"/>
                </a:solidFill>
                <a:latin typeface="Calibri" panose="020F0502020204030204"/>
                <a:ea typeface="宋体" panose="02010600030101010101" pitchFamily="2" charset="-122"/>
              </a:rPr>
              <a:t>4</a:t>
            </a:fld>
            <a:endParaRPr lang="zh-CN" altLang="en-US">
              <a:solidFill>
                <a:prstClr val="black"/>
              </a:solidFill>
              <a:latin typeface="Calibri" panose="020F0502020204030204"/>
              <a:ea typeface="宋体" panose="02010600030101010101" pitchFamily="2" charset="-122"/>
            </a:endParaRPr>
          </a:p>
        </p:txBody>
      </p:sp>
    </p:spTree>
    <p:extLst>
      <p:ext uri="{BB962C8B-B14F-4D97-AF65-F5344CB8AC3E}">
        <p14:creationId xmlns:p14="http://schemas.microsoft.com/office/powerpoint/2010/main" val="31682668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79425" y="1279525"/>
            <a:ext cx="6140450" cy="3454400"/>
          </a:xfrm>
          <a:prstGeom prst="rect">
            <a:avLst/>
          </a:prstGeo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D995DCBA-0CD2-47DC-90CF-EC7D70760B50}" type="slidenum">
              <a:rPr lang="zh-CN" altLang="en-US" smtClean="0">
                <a:solidFill>
                  <a:prstClr val="black"/>
                </a:solidFill>
                <a:latin typeface="Calibri" panose="020F0502020204030204"/>
                <a:ea typeface="宋体" panose="02010600030101010101" pitchFamily="2" charset="-122"/>
              </a:rPr>
              <a:t>5</a:t>
            </a:fld>
            <a:endParaRPr lang="zh-CN" altLang="en-US">
              <a:solidFill>
                <a:prstClr val="black"/>
              </a:solidFill>
              <a:latin typeface="Calibri" panose="020F0502020204030204"/>
              <a:ea typeface="宋体" panose="02010600030101010101" pitchFamily="2" charset="-122"/>
            </a:endParaRPr>
          </a:p>
        </p:txBody>
      </p:sp>
    </p:spTree>
    <p:extLst>
      <p:ext uri="{BB962C8B-B14F-4D97-AF65-F5344CB8AC3E}">
        <p14:creationId xmlns:p14="http://schemas.microsoft.com/office/powerpoint/2010/main" val="2738982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2369B30-8043-445A-8455-6279A7D4F1A3}"/>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1D1E4EC2-8864-486D-BAD8-D39FA7BDEC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5693786C-3294-457A-A766-F859B9F3BBA0}"/>
              </a:ext>
            </a:extLst>
          </p:cNvPr>
          <p:cNvSpPr>
            <a:spLocks noGrp="1"/>
          </p:cNvSpPr>
          <p:nvPr>
            <p:ph type="dt" sz="half" idx="10"/>
          </p:nvPr>
        </p:nvSpPr>
        <p:spPr/>
        <p:txBody>
          <a:bodyPr/>
          <a:lstStyle/>
          <a:p>
            <a:fld id="{2993ADED-65A5-474E-9441-85EA90DB028F}" type="datetimeFigureOut">
              <a:rPr lang="zh-CN" altLang="en-US" smtClean="0"/>
              <a:t>2021/5/17</a:t>
            </a:fld>
            <a:endParaRPr lang="zh-CN" altLang="en-US"/>
          </a:p>
        </p:txBody>
      </p:sp>
      <p:sp>
        <p:nvSpPr>
          <p:cNvPr id="5" name="页脚占位符 4">
            <a:extLst>
              <a:ext uri="{FF2B5EF4-FFF2-40B4-BE49-F238E27FC236}">
                <a16:creationId xmlns:a16="http://schemas.microsoft.com/office/drawing/2014/main" id="{2660AAA0-7DE4-4866-884B-2AF2A47495A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2B26A50-F8E9-4348-989F-1B589C20E690}"/>
              </a:ext>
            </a:extLst>
          </p:cNvPr>
          <p:cNvSpPr>
            <a:spLocks noGrp="1"/>
          </p:cNvSpPr>
          <p:nvPr>
            <p:ph type="sldNum" sz="quarter" idx="12"/>
          </p:nvPr>
        </p:nvSpPr>
        <p:spPr/>
        <p:txBody>
          <a:bodyPr/>
          <a:lstStyle/>
          <a:p>
            <a:fld id="{555DE932-A75A-4656-97AD-5C56F539030F}" type="slidenum">
              <a:rPr lang="zh-CN" altLang="en-US" smtClean="0"/>
              <a:t>‹#›</a:t>
            </a:fld>
            <a:endParaRPr lang="zh-CN" altLang="en-US"/>
          </a:p>
        </p:txBody>
      </p:sp>
    </p:spTree>
    <p:extLst>
      <p:ext uri="{BB962C8B-B14F-4D97-AF65-F5344CB8AC3E}">
        <p14:creationId xmlns:p14="http://schemas.microsoft.com/office/powerpoint/2010/main" val="1229946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5D5B190-AAC1-4E10-8F14-DB132327F2A7}"/>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CB42ADB5-0BBE-4CA1-B574-0F617237FB62}"/>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B806D9AE-97C0-4746-A0AA-9C2455DC4E2C}"/>
              </a:ext>
            </a:extLst>
          </p:cNvPr>
          <p:cNvSpPr>
            <a:spLocks noGrp="1"/>
          </p:cNvSpPr>
          <p:nvPr>
            <p:ph type="dt" sz="half" idx="10"/>
          </p:nvPr>
        </p:nvSpPr>
        <p:spPr/>
        <p:txBody>
          <a:bodyPr/>
          <a:lstStyle/>
          <a:p>
            <a:fld id="{2993ADED-65A5-474E-9441-85EA90DB028F}" type="datetimeFigureOut">
              <a:rPr lang="zh-CN" altLang="en-US" smtClean="0"/>
              <a:t>2021/5/17</a:t>
            </a:fld>
            <a:endParaRPr lang="zh-CN" altLang="en-US"/>
          </a:p>
        </p:txBody>
      </p:sp>
      <p:sp>
        <p:nvSpPr>
          <p:cNvPr id="5" name="页脚占位符 4">
            <a:extLst>
              <a:ext uri="{FF2B5EF4-FFF2-40B4-BE49-F238E27FC236}">
                <a16:creationId xmlns:a16="http://schemas.microsoft.com/office/drawing/2014/main" id="{958ECC3C-D4C9-401F-B035-859E4614A806}"/>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7B2C0245-20B4-4FC0-8113-C2274E5CBF92}"/>
              </a:ext>
            </a:extLst>
          </p:cNvPr>
          <p:cNvSpPr>
            <a:spLocks noGrp="1"/>
          </p:cNvSpPr>
          <p:nvPr>
            <p:ph type="sldNum" sz="quarter" idx="12"/>
          </p:nvPr>
        </p:nvSpPr>
        <p:spPr/>
        <p:txBody>
          <a:bodyPr/>
          <a:lstStyle/>
          <a:p>
            <a:fld id="{555DE932-A75A-4656-97AD-5C56F539030F}" type="slidenum">
              <a:rPr lang="zh-CN" altLang="en-US" smtClean="0"/>
              <a:t>‹#›</a:t>
            </a:fld>
            <a:endParaRPr lang="zh-CN" altLang="en-US"/>
          </a:p>
        </p:txBody>
      </p:sp>
    </p:spTree>
    <p:extLst>
      <p:ext uri="{BB962C8B-B14F-4D97-AF65-F5344CB8AC3E}">
        <p14:creationId xmlns:p14="http://schemas.microsoft.com/office/powerpoint/2010/main" val="518011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CBC54D6B-B38E-4A81-AFA6-16EB9C5F7711}"/>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03AB4117-A7B6-4FAE-8E59-BC119A460B4B}"/>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32D0CAEA-156D-4FFC-9459-645716A944DA}"/>
              </a:ext>
            </a:extLst>
          </p:cNvPr>
          <p:cNvSpPr>
            <a:spLocks noGrp="1"/>
          </p:cNvSpPr>
          <p:nvPr>
            <p:ph type="dt" sz="half" idx="10"/>
          </p:nvPr>
        </p:nvSpPr>
        <p:spPr/>
        <p:txBody>
          <a:bodyPr/>
          <a:lstStyle/>
          <a:p>
            <a:fld id="{2993ADED-65A5-474E-9441-85EA90DB028F}" type="datetimeFigureOut">
              <a:rPr lang="zh-CN" altLang="en-US" smtClean="0"/>
              <a:t>2021/5/17</a:t>
            </a:fld>
            <a:endParaRPr lang="zh-CN" altLang="en-US"/>
          </a:p>
        </p:txBody>
      </p:sp>
      <p:sp>
        <p:nvSpPr>
          <p:cNvPr id="5" name="页脚占位符 4">
            <a:extLst>
              <a:ext uri="{FF2B5EF4-FFF2-40B4-BE49-F238E27FC236}">
                <a16:creationId xmlns:a16="http://schemas.microsoft.com/office/drawing/2014/main" id="{BCECABAB-9CFB-4B48-BAA8-6683CB07472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E2BAF1F-7A5B-4019-AEBE-FD43AAD728EF}"/>
              </a:ext>
            </a:extLst>
          </p:cNvPr>
          <p:cNvSpPr>
            <a:spLocks noGrp="1"/>
          </p:cNvSpPr>
          <p:nvPr>
            <p:ph type="sldNum" sz="quarter" idx="12"/>
          </p:nvPr>
        </p:nvSpPr>
        <p:spPr/>
        <p:txBody>
          <a:bodyPr/>
          <a:lstStyle/>
          <a:p>
            <a:fld id="{555DE932-A75A-4656-97AD-5C56F539030F}" type="slidenum">
              <a:rPr lang="zh-CN" altLang="en-US" smtClean="0"/>
              <a:t>‹#›</a:t>
            </a:fld>
            <a:endParaRPr lang="zh-CN" altLang="en-US"/>
          </a:p>
        </p:txBody>
      </p:sp>
    </p:spTree>
    <p:extLst>
      <p:ext uri="{BB962C8B-B14F-4D97-AF65-F5344CB8AC3E}">
        <p14:creationId xmlns:p14="http://schemas.microsoft.com/office/powerpoint/2010/main" val="3690135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1E85E79-224F-491F-8E1C-78EE67A0D78C}"/>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0C2503F5-06E1-4282-8309-4F75F0A80DC7}"/>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1FD16185-4E85-477F-BC27-367459C8F3AE}"/>
              </a:ext>
            </a:extLst>
          </p:cNvPr>
          <p:cNvSpPr>
            <a:spLocks noGrp="1"/>
          </p:cNvSpPr>
          <p:nvPr>
            <p:ph type="dt" sz="half" idx="10"/>
          </p:nvPr>
        </p:nvSpPr>
        <p:spPr/>
        <p:txBody>
          <a:bodyPr/>
          <a:lstStyle/>
          <a:p>
            <a:fld id="{2993ADED-65A5-474E-9441-85EA90DB028F}" type="datetimeFigureOut">
              <a:rPr lang="zh-CN" altLang="en-US" smtClean="0"/>
              <a:t>2021/5/17</a:t>
            </a:fld>
            <a:endParaRPr lang="zh-CN" altLang="en-US"/>
          </a:p>
        </p:txBody>
      </p:sp>
      <p:sp>
        <p:nvSpPr>
          <p:cNvPr id="5" name="页脚占位符 4">
            <a:extLst>
              <a:ext uri="{FF2B5EF4-FFF2-40B4-BE49-F238E27FC236}">
                <a16:creationId xmlns:a16="http://schemas.microsoft.com/office/drawing/2014/main" id="{86724C7A-8399-425D-8863-F29386D8918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D8637C7-5B1F-408A-AD9F-A6E263FF46F2}"/>
              </a:ext>
            </a:extLst>
          </p:cNvPr>
          <p:cNvSpPr>
            <a:spLocks noGrp="1"/>
          </p:cNvSpPr>
          <p:nvPr>
            <p:ph type="sldNum" sz="quarter" idx="12"/>
          </p:nvPr>
        </p:nvSpPr>
        <p:spPr/>
        <p:txBody>
          <a:bodyPr/>
          <a:lstStyle/>
          <a:p>
            <a:fld id="{555DE932-A75A-4656-97AD-5C56F539030F}" type="slidenum">
              <a:rPr lang="zh-CN" altLang="en-US" smtClean="0"/>
              <a:t>‹#›</a:t>
            </a:fld>
            <a:endParaRPr lang="zh-CN" altLang="en-US"/>
          </a:p>
        </p:txBody>
      </p:sp>
    </p:spTree>
    <p:extLst>
      <p:ext uri="{BB962C8B-B14F-4D97-AF65-F5344CB8AC3E}">
        <p14:creationId xmlns:p14="http://schemas.microsoft.com/office/powerpoint/2010/main" val="1129378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71501E4-B7FF-43AE-A5C6-4D4D9740088C}"/>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6F94845F-817D-4CDE-A65F-75F8AE2258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692A1AE6-09C6-433A-B834-49A313A62170}"/>
              </a:ext>
            </a:extLst>
          </p:cNvPr>
          <p:cNvSpPr>
            <a:spLocks noGrp="1"/>
          </p:cNvSpPr>
          <p:nvPr>
            <p:ph type="dt" sz="half" idx="10"/>
          </p:nvPr>
        </p:nvSpPr>
        <p:spPr/>
        <p:txBody>
          <a:bodyPr/>
          <a:lstStyle/>
          <a:p>
            <a:fld id="{2993ADED-65A5-474E-9441-85EA90DB028F}" type="datetimeFigureOut">
              <a:rPr lang="zh-CN" altLang="en-US" smtClean="0"/>
              <a:t>2021/5/17</a:t>
            </a:fld>
            <a:endParaRPr lang="zh-CN" altLang="en-US"/>
          </a:p>
        </p:txBody>
      </p:sp>
      <p:sp>
        <p:nvSpPr>
          <p:cNvPr id="5" name="页脚占位符 4">
            <a:extLst>
              <a:ext uri="{FF2B5EF4-FFF2-40B4-BE49-F238E27FC236}">
                <a16:creationId xmlns:a16="http://schemas.microsoft.com/office/drawing/2014/main" id="{8B833871-6969-45DA-BEA1-430AE45DCE1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20337DE-6AD3-4889-8F5D-1F4648230535}"/>
              </a:ext>
            </a:extLst>
          </p:cNvPr>
          <p:cNvSpPr>
            <a:spLocks noGrp="1"/>
          </p:cNvSpPr>
          <p:nvPr>
            <p:ph type="sldNum" sz="quarter" idx="12"/>
          </p:nvPr>
        </p:nvSpPr>
        <p:spPr/>
        <p:txBody>
          <a:bodyPr/>
          <a:lstStyle/>
          <a:p>
            <a:fld id="{555DE932-A75A-4656-97AD-5C56F539030F}" type="slidenum">
              <a:rPr lang="zh-CN" altLang="en-US" smtClean="0"/>
              <a:t>‹#›</a:t>
            </a:fld>
            <a:endParaRPr lang="zh-CN" altLang="en-US"/>
          </a:p>
        </p:txBody>
      </p:sp>
    </p:spTree>
    <p:extLst>
      <p:ext uri="{BB962C8B-B14F-4D97-AF65-F5344CB8AC3E}">
        <p14:creationId xmlns:p14="http://schemas.microsoft.com/office/powerpoint/2010/main" val="4124536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86008AD-2BA2-4241-869F-A33A059AE904}"/>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6301DE3-7AA5-4EC6-9DA5-078BD6F400F4}"/>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41BC2E96-5D81-447B-AEE5-32E360EB2E7F}"/>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FB7E8D0F-BDF5-441B-8259-B8D1FFC0542D}"/>
              </a:ext>
            </a:extLst>
          </p:cNvPr>
          <p:cNvSpPr>
            <a:spLocks noGrp="1"/>
          </p:cNvSpPr>
          <p:nvPr>
            <p:ph type="dt" sz="half" idx="10"/>
          </p:nvPr>
        </p:nvSpPr>
        <p:spPr/>
        <p:txBody>
          <a:bodyPr/>
          <a:lstStyle/>
          <a:p>
            <a:fld id="{2993ADED-65A5-474E-9441-85EA90DB028F}" type="datetimeFigureOut">
              <a:rPr lang="zh-CN" altLang="en-US" smtClean="0"/>
              <a:t>2021/5/17</a:t>
            </a:fld>
            <a:endParaRPr lang="zh-CN" altLang="en-US"/>
          </a:p>
        </p:txBody>
      </p:sp>
      <p:sp>
        <p:nvSpPr>
          <p:cNvPr id="6" name="页脚占位符 5">
            <a:extLst>
              <a:ext uri="{FF2B5EF4-FFF2-40B4-BE49-F238E27FC236}">
                <a16:creationId xmlns:a16="http://schemas.microsoft.com/office/drawing/2014/main" id="{DE32D588-232A-43A4-8E0B-BCA4AA9CDF37}"/>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163425DD-BC77-47A2-963B-7FE0EA0184DB}"/>
              </a:ext>
            </a:extLst>
          </p:cNvPr>
          <p:cNvSpPr>
            <a:spLocks noGrp="1"/>
          </p:cNvSpPr>
          <p:nvPr>
            <p:ph type="sldNum" sz="quarter" idx="12"/>
          </p:nvPr>
        </p:nvSpPr>
        <p:spPr/>
        <p:txBody>
          <a:bodyPr/>
          <a:lstStyle/>
          <a:p>
            <a:fld id="{555DE932-A75A-4656-97AD-5C56F539030F}" type="slidenum">
              <a:rPr lang="zh-CN" altLang="en-US" smtClean="0"/>
              <a:t>‹#›</a:t>
            </a:fld>
            <a:endParaRPr lang="zh-CN" altLang="en-US"/>
          </a:p>
        </p:txBody>
      </p:sp>
    </p:spTree>
    <p:extLst>
      <p:ext uri="{BB962C8B-B14F-4D97-AF65-F5344CB8AC3E}">
        <p14:creationId xmlns:p14="http://schemas.microsoft.com/office/powerpoint/2010/main" val="1396608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C43B380-7766-4717-B3E2-584ED7102A0F}"/>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C7AC135E-B10B-4AE8-9177-60059CFA78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ADE6EA6D-7121-41E5-B514-D4550CD2370E}"/>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7A9A6D2A-5A87-438C-985B-AEC0CCBB63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AF1448A5-9BAA-4387-887F-0400EB98C0A8}"/>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9EF663FE-D2C1-40C6-8E2E-73483AE779AE}"/>
              </a:ext>
            </a:extLst>
          </p:cNvPr>
          <p:cNvSpPr>
            <a:spLocks noGrp="1"/>
          </p:cNvSpPr>
          <p:nvPr>
            <p:ph type="dt" sz="half" idx="10"/>
          </p:nvPr>
        </p:nvSpPr>
        <p:spPr/>
        <p:txBody>
          <a:bodyPr/>
          <a:lstStyle/>
          <a:p>
            <a:fld id="{2993ADED-65A5-474E-9441-85EA90DB028F}" type="datetimeFigureOut">
              <a:rPr lang="zh-CN" altLang="en-US" smtClean="0"/>
              <a:t>2021/5/17</a:t>
            </a:fld>
            <a:endParaRPr lang="zh-CN" altLang="en-US"/>
          </a:p>
        </p:txBody>
      </p:sp>
      <p:sp>
        <p:nvSpPr>
          <p:cNvPr id="8" name="页脚占位符 7">
            <a:extLst>
              <a:ext uri="{FF2B5EF4-FFF2-40B4-BE49-F238E27FC236}">
                <a16:creationId xmlns:a16="http://schemas.microsoft.com/office/drawing/2014/main" id="{04A675C7-A846-44BD-9627-A07DBAD1EA55}"/>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92AE2624-BB84-4C5F-B3A3-76E2B1EB4696}"/>
              </a:ext>
            </a:extLst>
          </p:cNvPr>
          <p:cNvSpPr>
            <a:spLocks noGrp="1"/>
          </p:cNvSpPr>
          <p:nvPr>
            <p:ph type="sldNum" sz="quarter" idx="12"/>
          </p:nvPr>
        </p:nvSpPr>
        <p:spPr/>
        <p:txBody>
          <a:bodyPr/>
          <a:lstStyle/>
          <a:p>
            <a:fld id="{555DE932-A75A-4656-97AD-5C56F539030F}" type="slidenum">
              <a:rPr lang="zh-CN" altLang="en-US" smtClean="0"/>
              <a:t>‹#›</a:t>
            </a:fld>
            <a:endParaRPr lang="zh-CN" altLang="en-US"/>
          </a:p>
        </p:txBody>
      </p:sp>
    </p:spTree>
    <p:extLst>
      <p:ext uri="{BB962C8B-B14F-4D97-AF65-F5344CB8AC3E}">
        <p14:creationId xmlns:p14="http://schemas.microsoft.com/office/powerpoint/2010/main" val="2126917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CEDFE2D-7EF4-4EDA-8715-7DD21A77A8D6}"/>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834CFD75-BC34-4811-966D-94F3E94003E8}"/>
              </a:ext>
            </a:extLst>
          </p:cNvPr>
          <p:cNvSpPr>
            <a:spLocks noGrp="1"/>
          </p:cNvSpPr>
          <p:nvPr>
            <p:ph type="dt" sz="half" idx="10"/>
          </p:nvPr>
        </p:nvSpPr>
        <p:spPr/>
        <p:txBody>
          <a:bodyPr/>
          <a:lstStyle/>
          <a:p>
            <a:fld id="{2993ADED-65A5-474E-9441-85EA90DB028F}" type="datetimeFigureOut">
              <a:rPr lang="zh-CN" altLang="en-US" smtClean="0"/>
              <a:t>2021/5/17</a:t>
            </a:fld>
            <a:endParaRPr lang="zh-CN" altLang="en-US"/>
          </a:p>
        </p:txBody>
      </p:sp>
      <p:sp>
        <p:nvSpPr>
          <p:cNvPr id="4" name="页脚占位符 3">
            <a:extLst>
              <a:ext uri="{FF2B5EF4-FFF2-40B4-BE49-F238E27FC236}">
                <a16:creationId xmlns:a16="http://schemas.microsoft.com/office/drawing/2014/main" id="{62B0FAF9-8A93-479E-8801-28645AADCC2D}"/>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DB8F896F-4901-4484-B66E-974DCD259881}"/>
              </a:ext>
            </a:extLst>
          </p:cNvPr>
          <p:cNvSpPr>
            <a:spLocks noGrp="1"/>
          </p:cNvSpPr>
          <p:nvPr>
            <p:ph type="sldNum" sz="quarter" idx="12"/>
          </p:nvPr>
        </p:nvSpPr>
        <p:spPr/>
        <p:txBody>
          <a:bodyPr/>
          <a:lstStyle/>
          <a:p>
            <a:fld id="{555DE932-A75A-4656-97AD-5C56F539030F}" type="slidenum">
              <a:rPr lang="zh-CN" altLang="en-US" smtClean="0"/>
              <a:t>‹#›</a:t>
            </a:fld>
            <a:endParaRPr lang="zh-CN" altLang="en-US"/>
          </a:p>
        </p:txBody>
      </p:sp>
    </p:spTree>
    <p:extLst>
      <p:ext uri="{BB962C8B-B14F-4D97-AF65-F5344CB8AC3E}">
        <p14:creationId xmlns:p14="http://schemas.microsoft.com/office/powerpoint/2010/main" val="255648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6BFF4BA7-D007-4E24-B499-ED36416757DF}"/>
              </a:ext>
            </a:extLst>
          </p:cNvPr>
          <p:cNvSpPr>
            <a:spLocks noGrp="1"/>
          </p:cNvSpPr>
          <p:nvPr>
            <p:ph type="dt" sz="half" idx="10"/>
          </p:nvPr>
        </p:nvSpPr>
        <p:spPr/>
        <p:txBody>
          <a:bodyPr/>
          <a:lstStyle/>
          <a:p>
            <a:fld id="{2993ADED-65A5-474E-9441-85EA90DB028F}" type="datetimeFigureOut">
              <a:rPr lang="zh-CN" altLang="en-US" smtClean="0"/>
              <a:t>2021/5/17</a:t>
            </a:fld>
            <a:endParaRPr lang="zh-CN" altLang="en-US"/>
          </a:p>
        </p:txBody>
      </p:sp>
      <p:sp>
        <p:nvSpPr>
          <p:cNvPr id="3" name="页脚占位符 2">
            <a:extLst>
              <a:ext uri="{FF2B5EF4-FFF2-40B4-BE49-F238E27FC236}">
                <a16:creationId xmlns:a16="http://schemas.microsoft.com/office/drawing/2014/main" id="{B9FAA551-8ED9-458B-90C0-3CB60D32B49E}"/>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BCD2F2E6-F8B1-480C-A2E8-C6BAB0041E49}"/>
              </a:ext>
            </a:extLst>
          </p:cNvPr>
          <p:cNvSpPr>
            <a:spLocks noGrp="1"/>
          </p:cNvSpPr>
          <p:nvPr>
            <p:ph type="sldNum" sz="quarter" idx="12"/>
          </p:nvPr>
        </p:nvSpPr>
        <p:spPr/>
        <p:txBody>
          <a:bodyPr/>
          <a:lstStyle/>
          <a:p>
            <a:fld id="{555DE932-A75A-4656-97AD-5C56F539030F}" type="slidenum">
              <a:rPr lang="zh-CN" altLang="en-US" smtClean="0"/>
              <a:t>‹#›</a:t>
            </a:fld>
            <a:endParaRPr lang="zh-CN" altLang="en-US"/>
          </a:p>
        </p:txBody>
      </p:sp>
    </p:spTree>
    <p:extLst>
      <p:ext uri="{BB962C8B-B14F-4D97-AF65-F5344CB8AC3E}">
        <p14:creationId xmlns:p14="http://schemas.microsoft.com/office/powerpoint/2010/main" val="1806211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C6B0077-8844-4FFF-A924-C65C46FCC8EB}"/>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4D19F8F1-424D-473D-BD66-C56BC5A4F3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6453FD3D-6FC2-406D-8173-78305193C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EDA9E67D-F548-41A9-9777-E2D98384A05C}"/>
              </a:ext>
            </a:extLst>
          </p:cNvPr>
          <p:cNvSpPr>
            <a:spLocks noGrp="1"/>
          </p:cNvSpPr>
          <p:nvPr>
            <p:ph type="dt" sz="half" idx="10"/>
          </p:nvPr>
        </p:nvSpPr>
        <p:spPr/>
        <p:txBody>
          <a:bodyPr/>
          <a:lstStyle/>
          <a:p>
            <a:fld id="{2993ADED-65A5-474E-9441-85EA90DB028F}" type="datetimeFigureOut">
              <a:rPr lang="zh-CN" altLang="en-US" smtClean="0"/>
              <a:t>2021/5/17</a:t>
            </a:fld>
            <a:endParaRPr lang="zh-CN" altLang="en-US"/>
          </a:p>
        </p:txBody>
      </p:sp>
      <p:sp>
        <p:nvSpPr>
          <p:cNvPr id="6" name="页脚占位符 5">
            <a:extLst>
              <a:ext uri="{FF2B5EF4-FFF2-40B4-BE49-F238E27FC236}">
                <a16:creationId xmlns:a16="http://schemas.microsoft.com/office/drawing/2014/main" id="{C8A8AE03-C915-4F0E-8A9E-2C5D7AC0952E}"/>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CCD31E5C-B7C6-4795-BCF2-922075D72CD5}"/>
              </a:ext>
            </a:extLst>
          </p:cNvPr>
          <p:cNvSpPr>
            <a:spLocks noGrp="1"/>
          </p:cNvSpPr>
          <p:nvPr>
            <p:ph type="sldNum" sz="quarter" idx="12"/>
          </p:nvPr>
        </p:nvSpPr>
        <p:spPr/>
        <p:txBody>
          <a:bodyPr/>
          <a:lstStyle/>
          <a:p>
            <a:fld id="{555DE932-A75A-4656-97AD-5C56F539030F}" type="slidenum">
              <a:rPr lang="zh-CN" altLang="en-US" smtClean="0"/>
              <a:t>‹#›</a:t>
            </a:fld>
            <a:endParaRPr lang="zh-CN" altLang="en-US"/>
          </a:p>
        </p:txBody>
      </p:sp>
    </p:spTree>
    <p:extLst>
      <p:ext uri="{BB962C8B-B14F-4D97-AF65-F5344CB8AC3E}">
        <p14:creationId xmlns:p14="http://schemas.microsoft.com/office/powerpoint/2010/main" val="2676336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3C214CC-CFF0-4968-9238-4BE1086F0D13}"/>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70BF943B-5CE5-4CE8-A81B-03E922BD26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5D7761C2-D7D4-4BAB-9E52-B12D1184EA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62973F57-7079-4F41-BC93-094A76FEDC58}"/>
              </a:ext>
            </a:extLst>
          </p:cNvPr>
          <p:cNvSpPr>
            <a:spLocks noGrp="1"/>
          </p:cNvSpPr>
          <p:nvPr>
            <p:ph type="dt" sz="half" idx="10"/>
          </p:nvPr>
        </p:nvSpPr>
        <p:spPr/>
        <p:txBody>
          <a:bodyPr/>
          <a:lstStyle/>
          <a:p>
            <a:fld id="{2993ADED-65A5-474E-9441-85EA90DB028F}" type="datetimeFigureOut">
              <a:rPr lang="zh-CN" altLang="en-US" smtClean="0"/>
              <a:t>2021/5/17</a:t>
            </a:fld>
            <a:endParaRPr lang="zh-CN" altLang="en-US"/>
          </a:p>
        </p:txBody>
      </p:sp>
      <p:sp>
        <p:nvSpPr>
          <p:cNvPr id="6" name="页脚占位符 5">
            <a:extLst>
              <a:ext uri="{FF2B5EF4-FFF2-40B4-BE49-F238E27FC236}">
                <a16:creationId xmlns:a16="http://schemas.microsoft.com/office/drawing/2014/main" id="{D250CD18-0D2F-43B1-9C8F-D01FFDF294AA}"/>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B71AA2E8-865F-48AE-AB4C-750D7CD443DE}"/>
              </a:ext>
            </a:extLst>
          </p:cNvPr>
          <p:cNvSpPr>
            <a:spLocks noGrp="1"/>
          </p:cNvSpPr>
          <p:nvPr>
            <p:ph type="sldNum" sz="quarter" idx="12"/>
          </p:nvPr>
        </p:nvSpPr>
        <p:spPr/>
        <p:txBody>
          <a:bodyPr/>
          <a:lstStyle/>
          <a:p>
            <a:fld id="{555DE932-A75A-4656-97AD-5C56F539030F}" type="slidenum">
              <a:rPr lang="zh-CN" altLang="en-US" smtClean="0"/>
              <a:t>‹#›</a:t>
            </a:fld>
            <a:endParaRPr lang="zh-CN" altLang="en-US"/>
          </a:p>
        </p:txBody>
      </p:sp>
    </p:spTree>
    <p:extLst>
      <p:ext uri="{BB962C8B-B14F-4D97-AF65-F5344CB8AC3E}">
        <p14:creationId xmlns:p14="http://schemas.microsoft.com/office/powerpoint/2010/main" val="889050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748569AA-F420-44D3-8658-E7054ADC8D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D21594FD-F775-445A-8477-E2FE7E48CB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8AC5B03B-66BB-4691-977C-415BF72270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93ADED-65A5-474E-9441-85EA90DB028F}" type="datetimeFigureOut">
              <a:rPr lang="zh-CN" altLang="en-US" smtClean="0"/>
              <a:t>2021/5/17</a:t>
            </a:fld>
            <a:endParaRPr lang="zh-CN" altLang="en-US"/>
          </a:p>
        </p:txBody>
      </p:sp>
      <p:sp>
        <p:nvSpPr>
          <p:cNvPr id="5" name="页脚占位符 4">
            <a:extLst>
              <a:ext uri="{FF2B5EF4-FFF2-40B4-BE49-F238E27FC236}">
                <a16:creationId xmlns:a16="http://schemas.microsoft.com/office/drawing/2014/main" id="{7E2EE1FB-FB54-4B0F-97CD-6B666F6A12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321FCC50-A8CB-4476-807F-7F2539485C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DE932-A75A-4656-97AD-5C56F539030F}" type="slidenum">
              <a:rPr lang="zh-CN" altLang="en-US" smtClean="0"/>
              <a:t>‹#›</a:t>
            </a:fld>
            <a:endParaRPr lang="zh-CN" altLang="en-US"/>
          </a:p>
        </p:txBody>
      </p:sp>
    </p:spTree>
    <p:extLst>
      <p:ext uri="{BB962C8B-B14F-4D97-AF65-F5344CB8AC3E}">
        <p14:creationId xmlns:p14="http://schemas.microsoft.com/office/powerpoint/2010/main" val="817896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1375965"/>
            <a:ext cx="12191331" cy="1838567"/>
          </a:xfrm>
          <a:prstGeom prst="rect">
            <a:avLst/>
          </a:prstGeom>
          <a:solidFill>
            <a:srgbClr val="1A78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defRPr/>
            </a:pPr>
            <a:endParaRPr lang="zh-CN" altLang="en-US" sz="1800" dirty="0">
              <a:solidFill>
                <a:prstClr val="white"/>
              </a:solidFill>
              <a:latin typeface="Calibri" panose="020F0502020204030204"/>
              <a:ea typeface="等线" panose="02010600030101010101" pitchFamily="2" charset="-122"/>
            </a:endParaRPr>
          </a:p>
        </p:txBody>
      </p:sp>
      <p:sp>
        <p:nvSpPr>
          <p:cNvPr id="12" name="椭圆 11"/>
          <p:cNvSpPr/>
          <p:nvPr/>
        </p:nvSpPr>
        <p:spPr>
          <a:xfrm>
            <a:off x="136651" y="983112"/>
            <a:ext cx="2624273" cy="2624273"/>
          </a:xfrm>
          <a:prstGeom prst="ellipse">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defRPr/>
            </a:pPr>
            <a:endParaRPr lang="zh-CN" altLang="en-US" sz="1800">
              <a:solidFill>
                <a:prstClr val="white"/>
              </a:solidFill>
              <a:latin typeface="Calibri" panose="020F0502020204030204"/>
              <a:ea typeface="等线" panose="02010600030101010101" pitchFamily="2" charset="-122"/>
            </a:endParaRPr>
          </a:p>
        </p:txBody>
      </p:sp>
      <p:pic>
        <p:nvPicPr>
          <p:cNvPr id="9" name="图片 8"/>
          <p:cNvPicPr>
            <a:picLocks noChangeAspect="1"/>
          </p:cNvPicPr>
          <p:nvPr/>
        </p:nvPicPr>
        <p:blipFill>
          <a:blip r:embed="rId3">
            <a:extLst>
              <a:ext uri="{BEBA8EAE-BF5A-486C-A8C5-ECC9F3942E4B}">
                <a14:imgProps xmlns:a14="http://schemas.microsoft.com/office/drawing/2010/main">
                  <a14:imgLayer r:embed="rId4">
                    <a14:imgEffect>
                      <a14:brightnessContrast bright="14000" contrast="21000"/>
                    </a14:imgEffect>
                    <a14:imgEffect>
                      <a14:colorTemperature colorTemp="6700"/>
                    </a14:imgEffect>
                  </a14:imgLayer>
                </a14:imgProps>
              </a:ext>
              <a:ext uri="{28A0092B-C50C-407E-A947-70E740481C1C}">
                <a14:useLocalDpi xmlns:a14="http://schemas.microsoft.com/office/drawing/2010/main" val="0"/>
              </a:ext>
            </a:extLst>
          </a:blip>
          <a:stretch>
            <a:fillRect/>
          </a:stretch>
        </p:blipFill>
        <p:spPr>
          <a:xfrm>
            <a:off x="-121521" y="843454"/>
            <a:ext cx="3140616" cy="2903588"/>
          </a:xfrm>
          <a:prstGeom prst="rect">
            <a:avLst/>
          </a:prstGeom>
        </p:spPr>
      </p:pic>
      <p:sp>
        <p:nvSpPr>
          <p:cNvPr id="8" name="文本框 7"/>
          <p:cNvSpPr txBox="1"/>
          <p:nvPr/>
        </p:nvSpPr>
        <p:spPr>
          <a:xfrm>
            <a:off x="4324721" y="1464251"/>
            <a:ext cx="4110549" cy="830997"/>
          </a:xfrm>
          <a:prstGeom prst="rect">
            <a:avLst/>
          </a:prstGeom>
          <a:noFill/>
        </p:spPr>
        <p:txBody>
          <a:bodyPr wrap="none" rtlCol="0">
            <a:spAutoFit/>
          </a:bodyPr>
          <a:lstStyle/>
          <a:p>
            <a:pPr algn="ctr"/>
            <a:r>
              <a:rPr lang="en-US" altLang="zh-CN" sz="4800" b="1" dirty="0">
                <a:solidFill>
                  <a:schemeClr val="bg1"/>
                </a:solidFill>
                <a:latin typeface="Arial" panose="020B0604020202020204" pitchFamily="34" charset="0"/>
                <a:ea typeface="黑体" panose="02010609060101010101" pitchFamily="49" charset="-122"/>
              </a:rPr>
              <a:t>Related Work</a:t>
            </a:r>
            <a:endParaRPr lang="zh-CN" altLang="en-US" sz="4800" b="1" dirty="0">
              <a:solidFill>
                <a:schemeClr val="bg1"/>
              </a:solidFill>
              <a:latin typeface="Arial" panose="020B0604020202020204" pitchFamily="34" charset="0"/>
              <a:ea typeface="黑体" panose="02010609060101010101" pitchFamily="49" charset="-122"/>
            </a:endParaRPr>
          </a:p>
        </p:txBody>
      </p:sp>
      <p:pic>
        <p:nvPicPr>
          <p:cNvPr id="10" name="图片 9"/>
          <p:cNvPicPr>
            <a:picLocks noChangeAspect="1"/>
          </p:cNvPicPr>
          <p:nvPr/>
        </p:nvPicPr>
        <p:blipFill>
          <a:blip r:embed="rId5" cstate="print">
            <a:extLst>
              <a:ext uri="{BEBA8EAE-BF5A-486C-A8C5-ECC9F3942E4B}">
                <a14:imgProps xmlns:a14="http://schemas.microsoft.com/office/drawing/2010/main">
                  <a14:imgLayer r:embed="rId6">
                    <a14:imgEffect>
                      <a14:brightnessContrast bright="14000" contrast="21000"/>
                    </a14:imgEffect>
                    <a14:imgEffect>
                      <a14:colorTemperature colorTemp="6700"/>
                    </a14:imgEffect>
                    <a14:imgEffect>
                      <a14:sharpenSoften amount="3000"/>
                    </a14:imgEffect>
                  </a14:imgLayer>
                </a14:imgProps>
              </a:ext>
              <a:ext uri="{28A0092B-C50C-407E-A947-70E740481C1C}">
                <a14:useLocalDpi xmlns:a14="http://schemas.microsoft.com/office/drawing/2010/main" val="0"/>
              </a:ext>
            </a:extLst>
          </a:blip>
          <a:stretch>
            <a:fillRect/>
          </a:stretch>
        </p:blipFill>
        <p:spPr>
          <a:xfrm>
            <a:off x="9897401" y="150150"/>
            <a:ext cx="1966449" cy="575997"/>
          </a:xfrm>
          <a:prstGeom prst="rect">
            <a:avLst/>
          </a:prstGeom>
        </p:spPr>
      </p:pic>
      <p:sp>
        <p:nvSpPr>
          <p:cNvPr id="17" name="文本占位符 13"/>
          <p:cNvSpPr txBox="1"/>
          <p:nvPr/>
        </p:nvSpPr>
        <p:spPr>
          <a:xfrm>
            <a:off x="3966140" y="4975568"/>
            <a:ext cx="4470039" cy="413588"/>
          </a:xfrm>
          <a:prstGeom prst="rect">
            <a:avLst/>
          </a:prstGeom>
        </p:spPr>
        <p:txBody>
          <a:bodyPr vert="horz" lIns="91440" tIns="45720" rIns="91440" bIns="4572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400" b="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endParaRPr lang="zh-CN" altLang="en-US" dirty="0">
              <a:solidFill>
                <a:sysClr val="windowText" lastClr="000000"/>
              </a:solidFill>
              <a:latin typeface="Arial" panose="020B0604020202020204"/>
              <a:ea typeface="微软雅黑" panose="020B0503020204020204" pitchFamily="34" charset="-122"/>
            </a:endParaRPr>
          </a:p>
        </p:txBody>
      </p:sp>
      <p:sp>
        <p:nvSpPr>
          <p:cNvPr id="2" name="圆角矩形 1"/>
          <p:cNvSpPr/>
          <p:nvPr/>
        </p:nvSpPr>
        <p:spPr>
          <a:xfrm>
            <a:off x="4086756" y="4248728"/>
            <a:ext cx="4017818" cy="12327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4324721" y="4275390"/>
            <a:ext cx="3541888" cy="1113766"/>
          </a:xfrm>
          <a:prstGeom prst="rect">
            <a:avLst/>
          </a:prstGeom>
          <a:noFill/>
        </p:spPr>
        <p:txBody>
          <a:bodyPr wrap="square" rtlCol="0">
            <a:spAutoFit/>
          </a:bodyPr>
          <a:lstStyle/>
          <a:p>
            <a:pPr algn="ctr">
              <a:lnSpc>
                <a:spcPct val="150000"/>
              </a:lnSpc>
            </a:pPr>
            <a:r>
              <a:rPr lang="zh-CN" altLang="en-US" sz="2400" b="1" dirty="0">
                <a:solidFill>
                  <a:schemeClr val="bg1"/>
                </a:solidFill>
                <a:latin typeface="黑体" panose="02010609060101010101" pitchFamily="49" charset="-122"/>
                <a:ea typeface="黑体" panose="02010609060101010101" pitchFamily="49" charset="-122"/>
              </a:rPr>
              <a:t>汇报人：谭晶晶</a:t>
            </a:r>
            <a:endParaRPr lang="en-US" altLang="zh-CN" sz="2400" b="1" dirty="0">
              <a:solidFill>
                <a:schemeClr val="bg1"/>
              </a:solidFill>
              <a:latin typeface="黑体" panose="02010609060101010101" pitchFamily="49" charset="-122"/>
              <a:ea typeface="黑体" panose="02010609060101010101" pitchFamily="49" charset="-122"/>
            </a:endParaRPr>
          </a:p>
          <a:p>
            <a:pPr algn="ctr">
              <a:lnSpc>
                <a:spcPct val="150000"/>
              </a:lnSpc>
            </a:pPr>
            <a:r>
              <a:rPr lang="zh-CN" altLang="en-US" sz="2400" b="1" dirty="0">
                <a:solidFill>
                  <a:schemeClr val="bg1"/>
                </a:solidFill>
                <a:latin typeface="黑体" panose="02010609060101010101" pitchFamily="49" charset="-122"/>
                <a:ea typeface="黑体" panose="02010609060101010101" pitchFamily="49" charset="-122"/>
              </a:rPr>
              <a:t>时间：</a:t>
            </a:r>
            <a:r>
              <a:rPr lang="en-US" altLang="zh-CN" sz="2400" b="1" dirty="0">
                <a:solidFill>
                  <a:schemeClr val="bg1"/>
                </a:solidFill>
                <a:latin typeface="黑体" panose="02010609060101010101" pitchFamily="49" charset="-122"/>
                <a:ea typeface="黑体" panose="02010609060101010101" pitchFamily="49" charset="-122"/>
              </a:rPr>
              <a:t>2021</a:t>
            </a:r>
            <a:r>
              <a:rPr lang="zh-CN" altLang="en-US" sz="2400" b="1" dirty="0">
                <a:solidFill>
                  <a:schemeClr val="bg1"/>
                </a:solidFill>
                <a:latin typeface="黑体" panose="02010609060101010101" pitchFamily="49" charset="-122"/>
                <a:ea typeface="黑体" panose="02010609060101010101" pitchFamily="49" charset="-122"/>
              </a:rPr>
              <a:t>年</a:t>
            </a:r>
            <a:r>
              <a:rPr lang="en-US" altLang="zh-CN" sz="2400" b="1" dirty="0">
                <a:solidFill>
                  <a:schemeClr val="bg1"/>
                </a:solidFill>
                <a:latin typeface="黑体" panose="02010609060101010101" pitchFamily="49" charset="-122"/>
                <a:ea typeface="黑体" panose="02010609060101010101" pitchFamily="49" charset="-122"/>
              </a:rPr>
              <a:t>5</a:t>
            </a:r>
            <a:r>
              <a:rPr lang="zh-CN" altLang="en-US" sz="2400" b="1" dirty="0">
                <a:solidFill>
                  <a:schemeClr val="bg1"/>
                </a:solidFill>
                <a:latin typeface="黑体" panose="02010609060101010101" pitchFamily="49" charset="-122"/>
                <a:ea typeface="黑体" panose="02010609060101010101" pitchFamily="49" charset="-122"/>
              </a:rPr>
              <a:t>月</a:t>
            </a:r>
            <a:r>
              <a:rPr lang="en-US" altLang="zh-CN" sz="2400" b="1" dirty="0">
                <a:solidFill>
                  <a:schemeClr val="bg1"/>
                </a:solidFill>
                <a:latin typeface="黑体" panose="02010609060101010101" pitchFamily="49" charset="-122"/>
                <a:ea typeface="黑体" panose="02010609060101010101" pitchFamily="49" charset="-122"/>
              </a:rPr>
              <a:t>17</a:t>
            </a:r>
            <a:r>
              <a:rPr lang="zh-CN" altLang="en-US" sz="2400" b="1" dirty="0">
                <a:solidFill>
                  <a:schemeClr val="bg1"/>
                </a:solidFill>
                <a:latin typeface="黑体" panose="02010609060101010101" pitchFamily="49" charset="-122"/>
                <a:ea typeface="黑体" panose="02010609060101010101" pitchFamily="49" charset="-122"/>
              </a:rPr>
              <a:t>日</a:t>
            </a:r>
          </a:p>
        </p:txBody>
      </p:sp>
      <p:sp>
        <p:nvSpPr>
          <p:cNvPr id="11" name="矩形 7">
            <a:extLst>
              <a:ext uri="{FF2B5EF4-FFF2-40B4-BE49-F238E27FC236}">
                <a16:creationId xmlns:a16="http://schemas.microsoft.com/office/drawing/2014/main" id="{A93F94A2-68AB-47CA-9C27-E44D4F1E8C3C}"/>
              </a:ext>
            </a:extLst>
          </p:cNvPr>
          <p:cNvSpPr>
            <a:spLocks noChangeArrowheads="1"/>
          </p:cNvSpPr>
          <p:nvPr/>
        </p:nvSpPr>
        <p:spPr bwMode="auto">
          <a:xfrm>
            <a:off x="2760924" y="2325017"/>
            <a:ext cx="9294425" cy="584775"/>
          </a:xfrm>
          <a:prstGeom prst="rect">
            <a:avLst/>
          </a:prstGeom>
          <a:noFill/>
          <a:ln w="28575">
            <a:noFill/>
            <a:miter lim="800000"/>
          </a:ln>
          <a:extLst>
            <a:ext uri="{909E8E84-426E-40DD-AFC4-6F175D3DCCD1}">
              <a14:hiddenFill xmlns:a14="http://schemas.microsoft.com/office/drawing/2010/main">
                <a:solidFill>
                  <a:srgbClr val="FFFFFF"/>
                </a:solidFill>
              </a14:hiddenFill>
            </a:ext>
          </a:extLst>
        </p:spPr>
        <p:txBody>
          <a:bodyPr wrap="square">
            <a:spAutoFit/>
          </a:bodyPr>
          <a:lstStyle/>
          <a:p>
            <a:pPr algn="ctr">
              <a:defRPr/>
            </a:pPr>
            <a:r>
              <a:rPr lang="en-US" altLang="zh-CN" sz="3200" b="1" kern="0" dirty="0">
                <a:solidFill>
                  <a:schemeClr val="bg1"/>
                </a:solidFill>
                <a:latin typeface="Times New Roman" pitchFamily="18" charset="0"/>
                <a:ea typeface="楷体_GB2312" pitchFamily="49" charset="-122"/>
                <a:cs typeface="Times New Roman" pitchFamily="18" charset="0"/>
              </a:rPr>
              <a:t>Mobile Edge Computing and Internet of Things </a:t>
            </a:r>
            <a:endParaRPr lang="zh-CN" altLang="en-US" sz="3200" b="1" kern="0" dirty="0">
              <a:solidFill>
                <a:schemeClr val="bg1"/>
              </a:solidFill>
              <a:latin typeface="Times New Roman" pitchFamily="18" charset="0"/>
              <a:ea typeface="楷体_GB2312" pitchFamily="49" charset="-122"/>
              <a:cs typeface="Times New Roman" pitchFamily="18" charset="0"/>
            </a:endParaRPr>
          </a:p>
        </p:txBody>
      </p:sp>
    </p:spTree>
    <p:extLst>
      <p:ext uri="{BB962C8B-B14F-4D97-AF65-F5344CB8AC3E}">
        <p14:creationId xmlns:p14="http://schemas.microsoft.com/office/powerpoint/2010/main" val="1290384143"/>
      </p:ext>
    </p:extLst>
  </p:cSld>
  <p:clrMapOvr>
    <a:masterClrMapping/>
  </p:clrMapOvr>
  <mc:AlternateContent xmlns:mc="http://schemas.openxmlformats.org/markup-compatibility/2006" xmlns:p14="http://schemas.microsoft.com/office/powerpoint/2010/main">
    <mc:Choice Requires="p14">
      <p:transition spd="slow" p14:dur="2000" advClick="0" advTm="1000"/>
    </mc:Choice>
    <mc:Fallback xmlns="">
      <p:transition spd="slow" advClick="0" advTm="1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56211E6D-7E8B-4E89-9BE6-CCE3052E19D7}"/>
              </a:ext>
            </a:extLst>
          </p:cNvPr>
          <p:cNvSpPr/>
          <p:nvPr/>
        </p:nvSpPr>
        <p:spPr>
          <a:xfrm>
            <a:off x="3769566" y="1903331"/>
            <a:ext cx="4364588" cy="793216"/>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zh-CN" altLang="en-US"/>
          </a:p>
        </p:txBody>
      </p:sp>
      <p:sp>
        <p:nvSpPr>
          <p:cNvPr id="59" name="矩形: 圆角 58">
            <a:extLst>
              <a:ext uri="{FF2B5EF4-FFF2-40B4-BE49-F238E27FC236}">
                <a16:creationId xmlns:a16="http://schemas.microsoft.com/office/drawing/2014/main" id="{AC48A641-AE12-4F23-9835-0A587E2D765D}"/>
              </a:ext>
            </a:extLst>
          </p:cNvPr>
          <p:cNvSpPr/>
          <p:nvPr/>
        </p:nvSpPr>
        <p:spPr>
          <a:xfrm>
            <a:off x="3769566" y="3223289"/>
            <a:ext cx="4364588" cy="793216"/>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zh-CN" altLang="en-US"/>
          </a:p>
        </p:txBody>
      </p:sp>
      <p:sp>
        <p:nvSpPr>
          <p:cNvPr id="47" name="文本框 46"/>
          <p:cNvSpPr txBox="1"/>
          <p:nvPr/>
        </p:nvSpPr>
        <p:spPr>
          <a:xfrm>
            <a:off x="660400" y="6583649"/>
            <a:ext cx="1941557" cy="246221"/>
          </a:xfrm>
          <a:prstGeom prst="rect">
            <a:avLst/>
          </a:prstGeom>
          <a:noFill/>
        </p:spPr>
        <p:txBody>
          <a:bodyPr wrap="none" rtlCol="0">
            <a:spAutoFit/>
          </a:bodyPr>
          <a:lstStyle/>
          <a:p>
            <a:pPr>
              <a:defRPr/>
            </a:pPr>
            <a:r>
              <a:rPr lang="zh-CN" altLang="en-US" sz="1000" spc="600" dirty="0">
                <a:solidFill>
                  <a:prstClr val="white"/>
                </a:solidFill>
                <a:latin typeface="微软雅黑" panose="020B0503020204020204" pitchFamily="34" charset="-122"/>
                <a:ea typeface="微软雅黑" panose="020B0503020204020204" pitchFamily="34" charset="-122"/>
              </a:rPr>
              <a:t>自强不息 厚德载物</a:t>
            </a:r>
          </a:p>
        </p:txBody>
      </p:sp>
      <p:sp>
        <p:nvSpPr>
          <p:cNvPr id="48" name="文本框 47"/>
          <p:cNvSpPr txBox="1"/>
          <p:nvPr/>
        </p:nvSpPr>
        <p:spPr>
          <a:xfrm>
            <a:off x="8610404" y="6583649"/>
            <a:ext cx="3012363" cy="246221"/>
          </a:xfrm>
          <a:prstGeom prst="rect">
            <a:avLst/>
          </a:prstGeom>
          <a:noFill/>
        </p:spPr>
        <p:txBody>
          <a:bodyPr wrap="none" rtlCol="0">
            <a:spAutoFit/>
          </a:bodyPr>
          <a:lstStyle/>
          <a:p>
            <a:pPr algn="r">
              <a:defRPr/>
            </a:pPr>
            <a:r>
              <a:rPr lang="en-US" altLang="zh-CN" sz="1000" spc="300" dirty="0">
                <a:solidFill>
                  <a:prstClr val="white"/>
                </a:solidFill>
                <a:latin typeface="微软雅黑" panose="020B0503020204020204" pitchFamily="34" charset="-122"/>
                <a:ea typeface="微软雅黑" panose="020B0503020204020204" pitchFamily="34" charset="-122"/>
                <a:cs typeface="Arial" panose="020B0604020202020204" pitchFamily="34" charset="0"/>
              </a:rPr>
              <a:t>Tsinghua University of China</a:t>
            </a:r>
            <a:endParaRPr lang="zh-CN" altLang="en-US" sz="1000" spc="300" dirty="0">
              <a:solidFill>
                <a:prstClr val="white"/>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43" name="文本框 42"/>
          <p:cNvSpPr txBox="1"/>
          <p:nvPr/>
        </p:nvSpPr>
        <p:spPr>
          <a:xfrm>
            <a:off x="660400" y="6583649"/>
            <a:ext cx="1941557" cy="246221"/>
          </a:xfrm>
          <a:prstGeom prst="rect">
            <a:avLst/>
          </a:prstGeom>
          <a:noFill/>
        </p:spPr>
        <p:txBody>
          <a:bodyPr wrap="none" rtlCol="0">
            <a:spAutoFit/>
          </a:bodyPr>
          <a:lstStyle/>
          <a:p>
            <a:pPr>
              <a:defRPr/>
            </a:pPr>
            <a:r>
              <a:rPr lang="zh-CN" altLang="en-US" sz="1000" spc="600" dirty="0">
                <a:solidFill>
                  <a:prstClr val="white"/>
                </a:solidFill>
                <a:latin typeface="微软雅黑" panose="020B0503020204020204" pitchFamily="34" charset="-122"/>
                <a:ea typeface="微软雅黑" panose="020B0503020204020204" pitchFamily="34" charset="-122"/>
              </a:rPr>
              <a:t>自强不息 厚德载物</a:t>
            </a:r>
          </a:p>
        </p:txBody>
      </p:sp>
      <p:sp>
        <p:nvSpPr>
          <p:cNvPr id="44" name="矩形 43"/>
          <p:cNvSpPr/>
          <p:nvPr/>
        </p:nvSpPr>
        <p:spPr>
          <a:xfrm>
            <a:off x="0" y="6570000"/>
            <a:ext cx="12192000" cy="288000"/>
          </a:xfrm>
          <a:prstGeom prst="rect">
            <a:avLst/>
          </a:prstGeom>
          <a:solidFill>
            <a:srgbClr val="1C6299"/>
          </a:solidFill>
          <a:ln w="12700" cap="flat" cmpd="sng" algn="ctr">
            <a:noFill/>
            <a:prstDash val="solid"/>
            <a:miter lim="800000"/>
          </a:ln>
          <a:effectLst/>
        </p:spPr>
        <p:txBody>
          <a:bodyPr rtlCol="0" anchor="ctr"/>
          <a:lstStyle/>
          <a:p>
            <a:pPr algn="ctr">
              <a:defRPr/>
            </a:pPr>
            <a:endParaRPr lang="zh-CN" altLang="en-US" kern="0">
              <a:solidFill>
                <a:prstClr val="white"/>
              </a:solidFill>
              <a:latin typeface="Arial" panose="020B0604020202020204"/>
              <a:ea typeface="微软雅黑" panose="020B0503020204020204" pitchFamily="34" charset="-122"/>
            </a:endParaRPr>
          </a:p>
        </p:txBody>
      </p:sp>
      <p:sp>
        <p:nvSpPr>
          <p:cNvPr id="45" name="文本框 44"/>
          <p:cNvSpPr txBox="1"/>
          <p:nvPr/>
        </p:nvSpPr>
        <p:spPr>
          <a:xfrm>
            <a:off x="594090" y="6583649"/>
            <a:ext cx="2031325" cy="246221"/>
          </a:xfrm>
          <a:prstGeom prst="rect">
            <a:avLst/>
          </a:prstGeom>
          <a:noFill/>
        </p:spPr>
        <p:txBody>
          <a:bodyPr wrap="none" rtlCol="0">
            <a:spAutoFit/>
          </a:bodyPr>
          <a:lstStyle/>
          <a:p>
            <a:pPr>
              <a:defRPr/>
            </a:pPr>
            <a:r>
              <a:rPr lang="zh-CN" altLang="en-US" sz="1000" spc="600" dirty="0">
                <a:solidFill>
                  <a:prstClr val="white"/>
                </a:solidFill>
                <a:latin typeface="微软雅黑" panose="020B0503020204020204" pitchFamily="34" charset="-122"/>
                <a:ea typeface="微软雅黑" panose="020B0503020204020204" pitchFamily="34" charset="-122"/>
              </a:rPr>
              <a:t>知行合一、经世致用</a:t>
            </a:r>
          </a:p>
        </p:txBody>
      </p:sp>
      <p:sp>
        <p:nvSpPr>
          <p:cNvPr id="56" name="文本框 55"/>
          <p:cNvSpPr txBox="1"/>
          <p:nvPr/>
        </p:nvSpPr>
        <p:spPr>
          <a:xfrm>
            <a:off x="9137792" y="6583649"/>
            <a:ext cx="2484975" cy="246221"/>
          </a:xfrm>
          <a:prstGeom prst="rect">
            <a:avLst/>
          </a:prstGeom>
          <a:noFill/>
        </p:spPr>
        <p:txBody>
          <a:bodyPr wrap="none" rtlCol="0">
            <a:spAutoFit/>
          </a:bodyPr>
          <a:lstStyle/>
          <a:p>
            <a:pPr algn="r">
              <a:defRPr/>
            </a:pPr>
            <a:r>
              <a:rPr lang="en-US" altLang="zh-CN" sz="1000" spc="300" dirty="0">
                <a:solidFill>
                  <a:prstClr val="white"/>
                </a:solidFill>
                <a:latin typeface="Arial" panose="020B0604020202020204" pitchFamily="34" charset="0"/>
                <a:ea typeface="微软雅黑" panose="020B0503020204020204" pitchFamily="34" charset="-122"/>
                <a:cs typeface="Arial" panose="020B0604020202020204" pitchFamily="34" charset="0"/>
              </a:rPr>
              <a:t>Central South University</a:t>
            </a:r>
            <a:endParaRPr lang="zh-CN" altLang="en-US" sz="1000" spc="300" dirty="0">
              <a:solidFill>
                <a:prstClr val="white"/>
              </a:solidFill>
              <a:latin typeface="Arial" panose="020B0604020202020204" pitchFamily="34" charset="0"/>
              <a:ea typeface="微软雅黑" panose="020B0503020204020204" pitchFamily="34" charset="-122"/>
              <a:cs typeface="Arial" panose="020B0604020202020204" pitchFamily="34" charset="0"/>
            </a:endParaRPr>
          </a:p>
        </p:txBody>
      </p:sp>
      <p:sp>
        <p:nvSpPr>
          <p:cNvPr id="57" name="标题占位符 1"/>
          <p:cNvSpPr txBox="1"/>
          <p:nvPr/>
        </p:nvSpPr>
        <p:spPr>
          <a:xfrm>
            <a:off x="965199" y="-100014"/>
            <a:ext cx="7221369" cy="817564"/>
          </a:xfrm>
          <a:prstGeom prst="rect">
            <a:avLst/>
          </a:prstGeom>
          <a:ln>
            <a:noFill/>
          </a:ln>
        </p:spPr>
        <p:txBody>
          <a:bodyPr vert="horz" lIns="0" tIns="45720" rIns="91440" bIns="45720" rtlCol="0" anchor="b"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endParaRPr lang="zh-CN" altLang="en-US" sz="2600" b="1" dirty="0">
              <a:solidFill>
                <a:sysClr val="windowText" lastClr="000000"/>
              </a:solidFill>
              <a:latin typeface="Arial" panose="020B0604020202020204"/>
              <a:ea typeface="微软雅黑" panose="020B0503020204020204" pitchFamily="34" charset="-122"/>
            </a:endParaRPr>
          </a:p>
        </p:txBody>
      </p:sp>
      <p:pic>
        <p:nvPicPr>
          <p:cNvPr id="63" name="图片 6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24913" y="176378"/>
            <a:ext cx="1897854" cy="555905"/>
          </a:xfrm>
          <a:prstGeom prst="rect">
            <a:avLst/>
          </a:prstGeom>
        </p:spPr>
      </p:pic>
      <p:grpSp>
        <p:nvGrpSpPr>
          <p:cNvPr id="34" name="组合 33"/>
          <p:cNvGrpSpPr/>
          <p:nvPr/>
        </p:nvGrpSpPr>
        <p:grpSpPr>
          <a:xfrm>
            <a:off x="203760" y="159728"/>
            <a:ext cx="725344" cy="619478"/>
            <a:chOff x="178632" y="159728"/>
            <a:chExt cx="725344" cy="619478"/>
          </a:xfrm>
        </p:grpSpPr>
        <p:sp>
          <p:nvSpPr>
            <p:cNvPr id="35" name="椭圆 34"/>
            <p:cNvSpPr/>
            <p:nvPr/>
          </p:nvSpPr>
          <p:spPr>
            <a:xfrm>
              <a:off x="358210" y="159728"/>
              <a:ext cx="468000" cy="468000"/>
            </a:xfrm>
            <a:prstGeom prst="ellipse">
              <a:avLst/>
            </a:prstGeom>
            <a:gradFill>
              <a:gsLst>
                <a:gs pos="0">
                  <a:srgbClr val="1C6299"/>
                </a:gs>
                <a:gs pos="100000">
                  <a:srgbClr val="5C307D">
                    <a:alpha val="90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sz="1200" i="1" dirty="0">
                <a:solidFill>
                  <a:prstClr val="white"/>
                </a:solidFill>
                <a:latin typeface="微软雅黑" panose="020B0503020204020204" pitchFamily="34" charset="-122"/>
                <a:ea typeface="微软雅黑" panose="020B0503020204020204" pitchFamily="34" charset="-122"/>
              </a:endParaRPr>
            </a:p>
          </p:txBody>
        </p:sp>
        <p:sp>
          <p:nvSpPr>
            <p:cNvPr id="36" name="文本框 60"/>
            <p:cNvSpPr txBox="1"/>
            <p:nvPr/>
          </p:nvSpPr>
          <p:spPr>
            <a:xfrm>
              <a:off x="230876" y="233483"/>
              <a:ext cx="673100" cy="338554"/>
            </a:xfrm>
            <a:prstGeom prst="rect">
              <a:avLst/>
            </a:prstGeom>
            <a:noFill/>
          </p:spPr>
          <p:txBody>
            <a:bodyPr wrap="square" rtlCol="0">
              <a:spAutoFit/>
            </a:bodyPr>
            <a:lstStyle/>
            <a:p>
              <a:pPr algn="ctr">
                <a:defRPr/>
              </a:pPr>
              <a:endParaRPr lang="zh-CN" altLang="en-US" sz="1600" i="1" dirty="0">
                <a:solidFill>
                  <a:prstClr val="white"/>
                </a:solidFill>
                <a:latin typeface="微软雅黑" panose="020B0503020204020204" pitchFamily="34" charset="-122"/>
                <a:ea typeface="微软雅黑" panose="020B0503020204020204" pitchFamily="34" charset="-122"/>
              </a:endParaRPr>
            </a:p>
          </p:txBody>
        </p:sp>
        <p:sp>
          <p:nvSpPr>
            <p:cNvPr id="37" name="椭圆 36"/>
            <p:cNvSpPr/>
            <p:nvPr/>
          </p:nvSpPr>
          <p:spPr>
            <a:xfrm>
              <a:off x="178632" y="602993"/>
              <a:ext cx="176213" cy="176213"/>
            </a:xfrm>
            <a:prstGeom prst="ellipse">
              <a:avLst/>
            </a:prstGeom>
            <a:gradFill>
              <a:gsLst>
                <a:gs pos="0">
                  <a:srgbClr val="1C6299"/>
                </a:gs>
                <a:gs pos="100000">
                  <a:srgbClr val="5C307D">
                    <a:alpha val="90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sz="1200" i="1" dirty="0">
                <a:solidFill>
                  <a:prstClr val="white"/>
                </a:solidFill>
                <a:latin typeface="微软雅黑" panose="020B0503020204020204" pitchFamily="34" charset="-122"/>
                <a:ea typeface="微软雅黑" panose="020B0503020204020204" pitchFamily="34" charset="-122"/>
              </a:endParaRPr>
            </a:p>
          </p:txBody>
        </p:sp>
      </p:grpSp>
      <p:cxnSp>
        <p:nvCxnSpPr>
          <p:cNvPr id="72" name="直接连接符 71"/>
          <p:cNvCxnSpPr/>
          <p:nvPr/>
        </p:nvCxnSpPr>
        <p:spPr>
          <a:xfrm>
            <a:off x="660400" y="760413"/>
            <a:ext cx="10858500" cy="0"/>
          </a:xfrm>
          <a:prstGeom prst="line">
            <a:avLst/>
          </a:prstGeom>
          <a:noFill/>
          <a:ln w="22225" cap="flat" cmpd="sng" algn="ctr">
            <a:solidFill>
              <a:srgbClr val="1C6299"/>
            </a:solidFill>
            <a:prstDash val="solid"/>
            <a:miter lim="800000"/>
          </a:ln>
          <a:effectLst/>
        </p:spPr>
      </p:cxnSp>
      <p:sp>
        <p:nvSpPr>
          <p:cNvPr id="31" name="矩形 7"/>
          <p:cNvSpPr>
            <a:spLocks noChangeArrowheads="1"/>
          </p:cNvSpPr>
          <p:nvPr/>
        </p:nvSpPr>
        <p:spPr bwMode="auto">
          <a:xfrm>
            <a:off x="835011" y="93329"/>
            <a:ext cx="2934555" cy="584775"/>
          </a:xfrm>
          <a:prstGeom prst="rect">
            <a:avLst/>
          </a:prstGeom>
          <a:noFill/>
          <a:ln w="28575">
            <a:noFill/>
            <a:miter lim="800000"/>
          </a:ln>
          <a:extLst>
            <a:ext uri="{909E8E84-426E-40DD-AFC4-6F175D3DCCD1}">
              <a14:hiddenFill xmlns:a14="http://schemas.microsoft.com/office/drawing/2010/main">
                <a:solidFill>
                  <a:srgbClr val="FFFFFF"/>
                </a:solidFill>
              </a14:hiddenFill>
            </a:ext>
          </a:extLst>
        </p:spPr>
        <p:txBody>
          <a:bodyPr wrap="square">
            <a:spAutoFit/>
          </a:bodyPr>
          <a:lstStyle/>
          <a:p>
            <a:pPr algn="ctr">
              <a:defRPr/>
            </a:pPr>
            <a:r>
              <a:rPr lang="en-US" altLang="zh-CN" sz="3200" b="1" dirty="0">
                <a:latin typeface="Times New Roman" pitchFamily="18" charset="0"/>
                <a:cs typeface="Times New Roman" pitchFamily="18" charset="0"/>
              </a:rPr>
              <a:t>I. Background</a:t>
            </a:r>
            <a:endParaRPr lang="zh-CN" altLang="en-US" sz="3200" b="1" kern="0" dirty="0">
              <a:solidFill>
                <a:srgbClr val="000000"/>
              </a:solidFill>
              <a:latin typeface="Times New Roman" pitchFamily="18" charset="0"/>
              <a:ea typeface="楷体_GB2312" pitchFamily="49" charset="-122"/>
              <a:cs typeface="Times New Roman" pitchFamily="18" charset="0"/>
            </a:endParaRPr>
          </a:p>
        </p:txBody>
      </p:sp>
      <p:cxnSp>
        <p:nvCxnSpPr>
          <p:cNvPr id="18" name="直接连接符 17">
            <a:extLst>
              <a:ext uri="{FF2B5EF4-FFF2-40B4-BE49-F238E27FC236}">
                <a16:creationId xmlns:a16="http://schemas.microsoft.com/office/drawing/2014/main" id="{174F0A0E-67C8-44F0-8888-BCFFEA8A6489}"/>
              </a:ext>
            </a:extLst>
          </p:cNvPr>
          <p:cNvCxnSpPr/>
          <p:nvPr/>
        </p:nvCxnSpPr>
        <p:spPr>
          <a:xfrm>
            <a:off x="660400" y="760413"/>
            <a:ext cx="10858500" cy="0"/>
          </a:xfrm>
          <a:prstGeom prst="line">
            <a:avLst/>
          </a:prstGeom>
          <a:noFill/>
          <a:ln w="22225" cap="flat" cmpd="sng" algn="ctr">
            <a:solidFill>
              <a:srgbClr val="1C6299"/>
            </a:solidFill>
            <a:prstDash val="solid"/>
            <a:miter lim="800000"/>
          </a:ln>
          <a:effectLst/>
        </p:spPr>
      </p:cxnSp>
      <p:sp>
        <p:nvSpPr>
          <p:cNvPr id="20" name="文本框 19">
            <a:extLst>
              <a:ext uri="{FF2B5EF4-FFF2-40B4-BE49-F238E27FC236}">
                <a16:creationId xmlns:a16="http://schemas.microsoft.com/office/drawing/2014/main" id="{E1BF3035-511E-4E9E-B4EF-3B8B9DE9CFA4}"/>
              </a:ext>
            </a:extLst>
          </p:cNvPr>
          <p:cNvSpPr txBox="1"/>
          <p:nvPr/>
        </p:nvSpPr>
        <p:spPr>
          <a:xfrm>
            <a:off x="3433664" y="1101040"/>
            <a:ext cx="5047863" cy="461665"/>
          </a:xfrm>
          <a:prstGeom prst="rect">
            <a:avLst/>
          </a:prstGeom>
          <a:solidFill>
            <a:schemeClr val="accent4">
              <a:lumMod val="60000"/>
              <a:lumOff val="40000"/>
            </a:schemeClr>
          </a:solidFill>
        </p:spPr>
        <p:txBody>
          <a:bodyPr wrap="square" rtlCol="0">
            <a:spAutoFit/>
          </a:bodyPr>
          <a:lstStyle/>
          <a:p>
            <a:r>
              <a:rPr lang="en-US" altLang="zh-CN" sz="2400" dirty="0"/>
              <a:t>Internet of things, IOT</a:t>
            </a:r>
            <a:r>
              <a:rPr lang="zh-CN" altLang="en-US" sz="2400" dirty="0"/>
              <a:t>的应用和挑战</a:t>
            </a:r>
          </a:p>
        </p:txBody>
      </p:sp>
      <p:sp>
        <p:nvSpPr>
          <p:cNvPr id="12" name="Rectangle 2">
            <a:extLst>
              <a:ext uri="{FF2B5EF4-FFF2-40B4-BE49-F238E27FC236}">
                <a16:creationId xmlns:a16="http://schemas.microsoft.com/office/drawing/2014/main" id="{025F3ADA-1FB0-41E9-80F9-6F436417F99A}"/>
              </a:ext>
            </a:extLst>
          </p:cNvPr>
          <p:cNvSpPr>
            <a:spLocks noChangeArrowheads="1"/>
          </p:cNvSpPr>
          <p:nvPr/>
        </p:nvSpPr>
        <p:spPr bwMode="auto">
          <a:xfrm>
            <a:off x="8134154" y="2086304"/>
            <a:ext cx="14717504"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53" name="文本框 52">
            <a:extLst>
              <a:ext uri="{FF2B5EF4-FFF2-40B4-BE49-F238E27FC236}">
                <a16:creationId xmlns:a16="http://schemas.microsoft.com/office/drawing/2014/main" id="{69B5D024-1CC6-4EE3-9CA8-2BA148E19EBE}"/>
              </a:ext>
            </a:extLst>
          </p:cNvPr>
          <p:cNvSpPr txBox="1"/>
          <p:nvPr/>
        </p:nvSpPr>
        <p:spPr>
          <a:xfrm>
            <a:off x="592554" y="2069105"/>
            <a:ext cx="2428541"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zh-CN" altLang="en-US" sz="2400" dirty="0"/>
              <a:t>计算密集型应用</a:t>
            </a:r>
          </a:p>
        </p:txBody>
      </p:sp>
      <p:sp>
        <p:nvSpPr>
          <p:cNvPr id="55" name="文本框 54">
            <a:extLst>
              <a:ext uri="{FF2B5EF4-FFF2-40B4-BE49-F238E27FC236}">
                <a16:creationId xmlns:a16="http://schemas.microsoft.com/office/drawing/2014/main" id="{E257226B-66F9-405A-8C1B-C5C6B2391887}"/>
              </a:ext>
            </a:extLst>
          </p:cNvPr>
          <p:cNvSpPr txBox="1"/>
          <p:nvPr/>
        </p:nvSpPr>
        <p:spPr>
          <a:xfrm>
            <a:off x="590181" y="3389064"/>
            <a:ext cx="2428541"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zh-CN" altLang="en-US" sz="2400" dirty="0"/>
              <a:t>延迟敏感型应用</a:t>
            </a:r>
          </a:p>
        </p:txBody>
      </p:sp>
      <p:sp>
        <p:nvSpPr>
          <p:cNvPr id="2" name="文本框 1">
            <a:extLst>
              <a:ext uri="{FF2B5EF4-FFF2-40B4-BE49-F238E27FC236}">
                <a16:creationId xmlns:a16="http://schemas.microsoft.com/office/drawing/2014/main" id="{055D34B0-C6A1-45E4-BEC2-03C54F78AAC5}"/>
              </a:ext>
            </a:extLst>
          </p:cNvPr>
          <p:cNvSpPr txBox="1"/>
          <p:nvPr/>
        </p:nvSpPr>
        <p:spPr>
          <a:xfrm>
            <a:off x="3769566" y="1976773"/>
            <a:ext cx="4417002" cy="646331"/>
          </a:xfrm>
          <a:prstGeom prst="rect">
            <a:avLst/>
          </a:prstGeom>
          <a:noFill/>
        </p:spPr>
        <p:txBody>
          <a:bodyPr wrap="square" rtlCol="0">
            <a:spAutoFit/>
          </a:bodyPr>
          <a:lstStyle/>
          <a:p>
            <a:r>
              <a:rPr lang="zh-CN" altLang="en-US" dirty="0"/>
              <a:t>智能手机、</a:t>
            </a:r>
            <a:r>
              <a:rPr lang="en-US" altLang="zh-CN" dirty="0"/>
              <a:t>iPad</a:t>
            </a:r>
            <a:r>
              <a:rPr lang="zh-CN" altLang="en-US" dirty="0"/>
              <a:t>、智能传感器、自动驾驶车辆平台等智能终端</a:t>
            </a:r>
            <a:endParaRPr lang="en-US" altLang="zh-CN" dirty="0"/>
          </a:p>
        </p:txBody>
      </p:sp>
      <p:sp>
        <p:nvSpPr>
          <p:cNvPr id="58" name="文本框 57">
            <a:extLst>
              <a:ext uri="{FF2B5EF4-FFF2-40B4-BE49-F238E27FC236}">
                <a16:creationId xmlns:a16="http://schemas.microsoft.com/office/drawing/2014/main" id="{25935374-8536-4B3F-A716-E5F8EE6B5BE3}"/>
              </a:ext>
            </a:extLst>
          </p:cNvPr>
          <p:cNvSpPr txBox="1"/>
          <p:nvPr/>
        </p:nvSpPr>
        <p:spPr>
          <a:xfrm>
            <a:off x="3769566" y="3273644"/>
            <a:ext cx="4417002" cy="646331"/>
          </a:xfrm>
          <a:prstGeom prst="rect">
            <a:avLst/>
          </a:prstGeom>
          <a:noFill/>
        </p:spPr>
        <p:txBody>
          <a:bodyPr wrap="square" rtlCol="0">
            <a:spAutoFit/>
          </a:bodyPr>
          <a:lstStyle/>
          <a:p>
            <a:r>
              <a:rPr lang="zh-CN" altLang="en-US" dirty="0"/>
              <a:t>虚拟现实</a:t>
            </a:r>
            <a:r>
              <a:rPr lang="en-US" altLang="zh-CN" dirty="0"/>
              <a:t>(VR)</a:t>
            </a:r>
            <a:r>
              <a:rPr lang="zh-CN" altLang="en-US" dirty="0"/>
              <a:t>、增强现实</a:t>
            </a:r>
            <a:r>
              <a:rPr lang="en-US" altLang="zh-CN" dirty="0"/>
              <a:t>(AR)</a:t>
            </a:r>
            <a:r>
              <a:rPr lang="zh-CN" altLang="en-US" dirty="0"/>
              <a:t>、自动驾驶、在线游戏等延迟敏感性应用</a:t>
            </a:r>
            <a:endParaRPr lang="en-US" altLang="zh-CN" dirty="0"/>
          </a:p>
        </p:txBody>
      </p:sp>
      <p:sp>
        <p:nvSpPr>
          <p:cNvPr id="4" name="箭头: 右 3">
            <a:extLst>
              <a:ext uri="{FF2B5EF4-FFF2-40B4-BE49-F238E27FC236}">
                <a16:creationId xmlns:a16="http://schemas.microsoft.com/office/drawing/2014/main" id="{154F8715-D8CF-44A8-BC01-291BDDC5D3AC}"/>
              </a:ext>
            </a:extLst>
          </p:cNvPr>
          <p:cNvSpPr/>
          <p:nvPr/>
        </p:nvSpPr>
        <p:spPr>
          <a:xfrm>
            <a:off x="3156627" y="2149830"/>
            <a:ext cx="554074" cy="338071"/>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60" name="箭头: 右 59">
            <a:extLst>
              <a:ext uri="{FF2B5EF4-FFF2-40B4-BE49-F238E27FC236}">
                <a16:creationId xmlns:a16="http://schemas.microsoft.com/office/drawing/2014/main" id="{59DCA016-7BD2-4ABE-814A-C83B3B5E0187}"/>
              </a:ext>
            </a:extLst>
          </p:cNvPr>
          <p:cNvSpPr/>
          <p:nvPr/>
        </p:nvSpPr>
        <p:spPr>
          <a:xfrm>
            <a:off x="3152705" y="3486525"/>
            <a:ext cx="554074" cy="338071"/>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61" name="箭头: 右 60">
            <a:extLst>
              <a:ext uri="{FF2B5EF4-FFF2-40B4-BE49-F238E27FC236}">
                <a16:creationId xmlns:a16="http://schemas.microsoft.com/office/drawing/2014/main" id="{7CEAD96C-BB57-472E-94F6-F5D206DF313B}"/>
              </a:ext>
            </a:extLst>
          </p:cNvPr>
          <p:cNvSpPr/>
          <p:nvPr/>
        </p:nvSpPr>
        <p:spPr>
          <a:xfrm>
            <a:off x="8245433" y="2114435"/>
            <a:ext cx="554074" cy="338071"/>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62" name="箭头: 右 61">
            <a:extLst>
              <a:ext uri="{FF2B5EF4-FFF2-40B4-BE49-F238E27FC236}">
                <a16:creationId xmlns:a16="http://schemas.microsoft.com/office/drawing/2014/main" id="{CE658E34-50C0-44DC-B9AC-9FA1128CCFCB}"/>
              </a:ext>
            </a:extLst>
          </p:cNvPr>
          <p:cNvSpPr/>
          <p:nvPr/>
        </p:nvSpPr>
        <p:spPr>
          <a:xfrm>
            <a:off x="8271674" y="3429000"/>
            <a:ext cx="554074" cy="338071"/>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64" name="文本框 63">
            <a:extLst>
              <a:ext uri="{FF2B5EF4-FFF2-40B4-BE49-F238E27FC236}">
                <a16:creationId xmlns:a16="http://schemas.microsoft.com/office/drawing/2014/main" id="{93F055CD-4B5C-4673-BEBB-A0F70488F10D}"/>
              </a:ext>
            </a:extLst>
          </p:cNvPr>
          <p:cNvSpPr txBox="1"/>
          <p:nvPr/>
        </p:nvSpPr>
        <p:spPr>
          <a:xfrm>
            <a:off x="9107071" y="2052637"/>
            <a:ext cx="2019027"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zh-CN" altLang="en-US" sz="2400" dirty="0"/>
              <a:t>增加计算能力</a:t>
            </a:r>
          </a:p>
        </p:txBody>
      </p:sp>
      <p:sp>
        <p:nvSpPr>
          <p:cNvPr id="65" name="文本框 64">
            <a:extLst>
              <a:ext uri="{FF2B5EF4-FFF2-40B4-BE49-F238E27FC236}">
                <a16:creationId xmlns:a16="http://schemas.microsoft.com/office/drawing/2014/main" id="{AD4D07CC-BC6B-4286-BF2E-5AFFAE28311B}"/>
              </a:ext>
            </a:extLst>
          </p:cNvPr>
          <p:cNvSpPr txBox="1"/>
          <p:nvPr/>
        </p:nvSpPr>
        <p:spPr>
          <a:xfrm>
            <a:off x="9137792" y="3352061"/>
            <a:ext cx="2019027"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zh-CN" altLang="en-US" sz="2400" dirty="0"/>
              <a:t>降低传输延迟</a:t>
            </a:r>
          </a:p>
        </p:txBody>
      </p:sp>
      <p:sp>
        <p:nvSpPr>
          <p:cNvPr id="6" name="加号 5">
            <a:extLst>
              <a:ext uri="{FF2B5EF4-FFF2-40B4-BE49-F238E27FC236}">
                <a16:creationId xmlns:a16="http://schemas.microsoft.com/office/drawing/2014/main" id="{1783EB90-7315-461D-8361-A3D84AF2AE31}"/>
              </a:ext>
            </a:extLst>
          </p:cNvPr>
          <p:cNvSpPr/>
          <p:nvPr/>
        </p:nvSpPr>
        <p:spPr>
          <a:xfrm>
            <a:off x="9862721" y="2661219"/>
            <a:ext cx="569167" cy="562070"/>
          </a:xfrm>
          <a:prstGeom prst="mathPlus">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7" name="箭头: 下 6">
            <a:extLst>
              <a:ext uri="{FF2B5EF4-FFF2-40B4-BE49-F238E27FC236}">
                <a16:creationId xmlns:a16="http://schemas.microsoft.com/office/drawing/2014/main" id="{B32AFF0B-DC31-4952-A468-24B0690739C7}"/>
              </a:ext>
            </a:extLst>
          </p:cNvPr>
          <p:cNvSpPr/>
          <p:nvPr/>
        </p:nvSpPr>
        <p:spPr>
          <a:xfrm>
            <a:off x="10016385" y="3988374"/>
            <a:ext cx="363894" cy="12276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6" name="文本框 65">
            <a:extLst>
              <a:ext uri="{FF2B5EF4-FFF2-40B4-BE49-F238E27FC236}">
                <a16:creationId xmlns:a16="http://schemas.microsoft.com/office/drawing/2014/main" id="{F2090934-C82E-4212-BDB2-3AD8448D67EF}"/>
              </a:ext>
            </a:extLst>
          </p:cNvPr>
          <p:cNvSpPr txBox="1"/>
          <p:nvPr/>
        </p:nvSpPr>
        <p:spPr>
          <a:xfrm>
            <a:off x="9137792" y="5419340"/>
            <a:ext cx="2148135"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altLang="zh-CN" sz="2000" dirty="0"/>
              <a:t>MEC-enabled IoT</a:t>
            </a:r>
            <a:r>
              <a:rPr lang="en-US" altLang="zh-CN" sz="2800" dirty="0"/>
              <a:t> </a:t>
            </a:r>
            <a:endParaRPr lang="zh-CN" altLang="en-US" sz="2800" dirty="0"/>
          </a:p>
        </p:txBody>
      </p:sp>
      <p:sp>
        <p:nvSpPr>
          <p:cNvPr id="8" name="文本框 7">
            <a:extLst>
              <a:ext uri="{FF2B5EF4-FFF2-40B4-BE49-F238E27FC236}">
                <a16:creationId xmlns:a16="http://schemas.microsoft.com/office/drawing/2014/main" id="{8D511D91-D62D-4F59-8354-F028B58A580B}"/>
              </a:ext>
            </a:extLst>
          </p:cNvPr>
          <p:cNvSpPr txBox="1"/>
          <p:nvPr/>
        </p:nvSpPr>
        <p:spPr>
          <a:xfrm>
            <a:off x="8897737" y="4248233"/>
            <a:ext cx="1216878" cy="707886"/>
          </a:xfrm>
          <a:prstGeom prst="rect">
            <a:avLst/>
          </a:prstGeom>
          <a:noFill/>
        </p:spPr>
        <p:txBody>
          <a:bodyPr wrap="square" rtlCol="0">
            <a:spAutoFit/>
          </a:bodyPr>
          <a:lstStyle/>
          <a:p>
            <a:pPr algn="ctr"/>
            <a:r>
              <a:rPr lang="zh-CN" altLang="en-US" sz="2000" dirty="0">
                <a:latin typeface="华文新魏" panose="02010800040101010101" pitchFamily="2" charset="-122"/>
                <a:ea typeface="华文新魏" panose="02010800040101010101" pitchFamily="2" charset="-122"/>
              </a:rPr>
              <a:t>移动边缘计算</a:t>
            </a:r>
          </a:p>
        </p:txBody>
      </p:sp>
      <p:sp>
        <p:nvSpPr>
          <p:cNvPr id="67" name="文本框 66">
            <a:extLst>
              <a:ext uri="{FF2B5EF4-FFF2-40B4-BE49-F238E27FC236}">
                <a16:creationId xmlns:a16="http://schemas.microsoft.com/office/drawing/2014/main" id="{30934241-E7DE-40F1-AF6C-FE987B75D428}"/>
              </a:ext>
            </a:extLst>
          </p:cNvPr>
          <p:cNvSpPr txBox="1"/>
          <p:nvPr/>
        </p:nvSpPr>
        <p:spPr>
          <a:xfrm>
            <a:off x="10267842" y="4196442"/>
            <a:ext cx="1482542" cy="707886"/>
          </a:xfrm>
          <a:prstGeom prst="rect">
            <a:avLst/>
          </a:prstGeom>
          <a:noFill/>
        </p:spPr>
        <p:txBody>
          <a:bodyPr wrap="square" rtlCol="0">
            <a:spAutoFit/>
          </a:bodyPr>
          <a:lstStyle/>
          <a:p>
            <a:pPr algn="ctr"/>
            <a:r>
              <a:rPr lang="en-US" altLang="zh-CN" sz="2000" dirty="0">
                <a:latin typeface="华文新魏" panose="02010800040101010101" pitchFamily="2" charset="-122"/>
                <a:ea typeface="华文新魏" panose="02010800040101010101" pitchFamily="2" charset="-122"/>
              </a:rPr>
              <a:t>1.</a:t>
            </a:r>
            <a:r>
              <a:rPr lang="zh-CN" altLang="en-US" sz="2000" dirty="0">
                <a:latin typeface="华文新魏" panose="02010800040101010101" pitchFamily="2" charset="-122"/>
                <a:ea typeface="华文新魏" panose="02010800040101010101" pitchFamily="2" charset="-122"/>
              </a:rPr>
              <a:t>计算卸载</a:t>
            </a:r>
            <a:endParaRPr lang="en-US" altLang="zh-CN" sz="2000" dirty="0">
              <a:latin typeface="华文新魏" panose="02010800040101010101" pitchFamily="2" charset="-122"/>
              <a:ea typeface="华文新魏" panose="02010800040101010101" pitchFamily="2" charset="-122"/>
            </a:endParaRPr>
          </a:p>
          <a:p>
            <a:pPr algn="ctr"/>
            <a:r>
              <a:rPr lang="en-US" altLang="zh-CN" sz="2000" dirty="0">
                <a:latin typeface="华文新魏" panose="02010800040101010101" pitchFamily="2" charset="-122"/>
                <a:ea typeface="华文新魏" panose="02010800040101010101" pitchFamily="2" charset="-122"/>
              </a:rPr>
              <a:t>2.</a:t>
            </a:r>
            <a:r>
              <a:rPr lang="zh-CN" altLang="en-US" sz="2000" dirty="0">
                <a:latin typeface="华文新魏" panose="02010800040101010101" pitchFamily="2" charset="-122"/>
                <a:ea typeface="华文新魏" panose="02010800040101010101" pitchFamily="2" charset="-122"/>
              </a:rPr>
              <a:t>降低时延</a:t>
            </a:r>
          </a:p>
        </p:txBody>
      </p:sp>
      <p:sp>
        <p:nvSpPr>
          <p:cNvPr id="68" name="文本框 67">
            <a:extLst>
              <a:ext uri="{FF2B5EF4-FFF2-40B4-BE49-F238E27FC236}">
                <a16:creationId xmlns:a16="http://schemas.microsoft.com/office/drawing/2014/main" id="{69BF4AE4-1040-4AE8-82F1-627B886640F4}"/>
              </a:ext>
            </a:extLst>
          </p:cNvPr>
          <p:cNvSpPr txBox="1"/>
          <p:nvPr/>
        </p:nvSpPr>
        <p:spPr>
          <a:xfrm>
            <a:off x="4075863" y="4182280"/>
            <a:ext cx="3451769" cy="461665"/>
          </a:xfrm>
          <a:prstGeom prst="rect">
            <a:avLst/>
          </a:prstGeom>
          <a:solidFill>
            <a:schemeClr val="accent4">
              <a:lumMod val="60000"/>
              <a:lumOff val="40000"/>
            </a:schemeClr>
          </a:solidFill>
        </p:spPr>
        <p:txBody>
          <a:bodyPr wrap="square" rtlCol="0">
            <a:spAutoFit/>
          </a:bodyPr>
          <a:lstStyle/>
          <a:p>
            <a:r>
              <a:rPr lang="en-US" altLang="zh-CN" sz="2400" dirty="0"/>
              <a:t>MEC-enabled IoT</a:t>
            </a:r>
            <a:r>
              <a:rPr lang="zh-CN" altLang="en-US" sz="2400" dirty="0"/>
              <a:t>的挑战</a:t>
            </a:r>
          </a:p>
        </p:txBody>
      </p:sp>
      <p:cxnSp>
        <p:nvCxnSpPr>
          <p:cNvPr id="14" name="直接箭头连接符 13">
            <a:extLst>
              <a:ext uri="{FF2B5EF4-FFF2-40B4-BE49-F238E27FC236}">
                <a16:creationId xmlns:a16="http://schemas.microsoft.com/office/drawing/2014/main" id="{CF3BE4B1-1A73-4F04-B043-1A5DA4062186}"/>
              </a:ext>
            </a:extLst>
          </p:cNvPr>
          <p:cNvCxnSpPr>
            <a:stCxn id="66" idx="1"/>
            <a:endCxn id="68" idx="3"/>
          </p:cNvCxnSpPr>
          <p:nvPr/>
        </p:nvCxnSpPr>
        <p:spPr>
          <a:xfrm flipH="1" flipV="1">
            <a:off x="7527632" y="4413113"/>
            <a:ext cx="1610160" cy="12678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文本框 14">
            <a:extLst>
              <a:ext uri="{FF2B5EF4-FFF2-40B4-BE49-F238E27FC236}">
                <a16:creationId xmlns:a16="http://schemas.microsoft.com/office/drawing/2014/main" id="{239AA221-32E3-4000-ABC9-8F0F15ABD1EA}"/>
              </a:ext>
            </a:extLst>
          </p:cNvPr>
          <p:cNvSpPr txBox="1"/>
          <p:nvPr/>
        </p:nvSpPr>
        <p:spPr>
          <a:xfrm>
            <a:off x="601525" y="4934818"/>
            <a:ext cx="7417619" cy="1296637"/>
          </a:xfrm>
          <a:prstGeom prst="rect">
            <a:avLst/>
          </a:prstGeom>
          <a:noFill/>
        </p:spPr>
        <p:txBody>
          <a:bodyPr wrap="square" rtlCol="0">
            <a:spAutoFit/>
          </a:bodyPr>
          <a:lstStyle/>
          <a:p>
            <a:pPr>
              <a:lnSpc>
                <a:spcPct val="150000"/>
              </a:lnSpc>
            </a:pPr>
            <a:r>
              <a:rPr lang="zh-CN" altLang="en-US" dirty="0">
                <a:solidFill>
                  <a:srgbClr val="FF0000"/>
                </a:solidFill>
              </a:rPr>
              <a:t>问题</a:t>
            </a:r>
            <a:r>
              <a:rPr lang="en-US" altLang="zh-CN" dirty="0">
                <a:solidFill>
                  <a:srgbClr val="FF0000"/>
                </a:solidFill>
              </a:rPr>
              <a:t>1</a:t>
            </a:r>
            <a:r>
              <a:rPr lang="zh-CN" altLang="en-US" dirty="0">
                <a:solidFill>
                  <a:srgbClr val="FF0000"/>
                </a:solidFill>
              </a:rPr>
              <a:t>：</a:t>
            </a:r>
            <a:r>
              <a:rPr lang="zh-CN" altLang="en-US" dirty="0"/>
              <a:t>物联网中异构网络的适应性和安全性，以及不同用户的用户需求</a:t>
            </a:r>
            <a:endParaRPr lang="en-US" altLang="zh-CN" dirty="0"/>
          </a:p>
          <a:p>
            <a:pPr>
              <a:lnSpc>
                <a:spcPct val="150000"/>
              </a:lnSpc>
            </a:pPr>
            <a:r>
              <a:rPr lang="zh-CN" altLang="en-US" dirty="0">
                <a:solidFill>
                  <a:srgbClr val="FF0000"/>
                </a:solidFill>
              </a:rPr>
              <a:t>问题</a:t>
            </a:r>
            <a:r>
              <a:rPr lang="en-US" altLang="zh-CN" dirty="0">
                <a:solidFill>
                  <a:srgbClr val="FF0000"/>
                </a:solidFill>
              </a:rPr>
              <a:t>2</a:t>
            </a:r>
            <a:r>
              <a:rPr lang="zh-CN" altLang="en-US" dirty="0">
                <a:solidFill>
                  <a:srgbClr val="FF0000"/>
                </a:solidFill>
              </a:rPr>
              <a:t>：</a:t>
            </a:r>
            <a:r>
              <a:rPr lang="zh-CN" altLang="en-US" dirty="0"/>
              <a:t>物联网中移动设备电池电量的稳定性</a:t>
            </a:r>
            <a:endParaRPr lang="en-US" altLang="zh-CN" dirty="0"/>
          </a:p>
          <a:p>
            <a:pPr>
              <a:lnSpc>
                <a:spcPct val="150000"/>
              </a:lnSpc>
            </a:pPr>
            <a:r>
              <a:rPr lang="zh-CN" altLang="en-US" dirty="0">
                <a:solidFill>
                  <a:srgbClr val="FF0000"/>
                </a:solidFill>
              </a:rPr>
              <a:t>问题</a:t>
            </a:r>
            <a:r>
              <a:rPr lang="en-US" altLang="zh-CN" dirty="0">
                <a:solidFill>
                  <a:srgbClr val="FF0000"/>
                </a:solidFill>
              </a:rPr>
              <a:t>3</a:t>
            </a:r>
            <a:r>
              <a:rPr lang="zh-CN" altLang="en-US" dirty="0">
                <a:solidFill>
                  <a:srgbClr val="FF0000"/>
                </a:solidFill>
              </a:rPr>
              <a:t>：</a:t>
            </a:r>
            <a:r>
              <a:rPr lang="zh-CN" altLang="en-US" dirty="0"/>
              <a:t>物联网中计算任务卸载和计算资源分配的联合优化问题</a:t>
            </a:r>
          </a:p>
        </p:txBody>
      </p:sp>
      <p:sp>
        <p:nvSpPr>
          <p:cNvPr id="16" name="矩形: 圆角 15">
            <a:extLst>
              <a:ext uri="{FF2B5EF4-FFF2-40B4-BE49-F238E27FC236}">
                <a16:creationId xmlns:a16="http://schemas.microsoft.com/office/drawing/2014/main" id="{02F2F67D-0775-4E5B-920F-6F455268901E}"/>
              </a:ext>
            </a:extLst>
          </p:cNvPr>
          <p:cNvSpPr/>
          <p:nvPr/>
        </p:nvSpPr>
        <p:spPr>
          <a:xfrm>
            <a:off x="548976" y="4868627"/>
            <a:ext cx="7585178" cy="1491955"/>
          </a:xfrm>
          <a:prstGeom prst="roundRect">
            <a:avLst/>
          </a:prstGeom>
          <a:noFill/>
          <a:ln w="9525"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zh-CN" altLang="en-US"/>
          </a:p>
        </p:txBody>
      </p:sp>
    </p:spTree>
    <p:extLst>
      <p:ext uri="{BB962C8B-B14F-4D97-AF65-F5344CB8AC3E}">
        <p14:creationId xmlns:p14="http://schemas.microsoft.com/office/powerpoint/2010/main" val="23134723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文本框 46"/>
          <p:cNvSpPr txBox="1"/>
          <p:nvPr/>
        </p:nvSpPr>
        <p:spPr>
          <a:xfrm>
            <a:off x="660400" y="6583649"/>
            <a:ext cx="1941557" cy="246221"/>
          </a:xfrm>
          <a:prstGeom prst="rect">
            <a:avLst/>
          </a:prstGeom>
          <a:noFill/>
        </p:spPr>
        <p:txBody>
          <a:bodyPr wrap="none" rtlCol="0">
            <a:spAutoFit/>
          </a:bodyPr>
          <a:lstStyle/>
          <a:p>
            <a:pPr>
              <a:defRPr/>
            </a:pPr>
            <a:r>
              <a:rPr lang="zh-CN" altLang="en-US" sz="1000" spc="600" dirty="0">
                <a:solidFill>
                  <a:prstClr val="white"/>
                </a:solidFill>
                <a:latin typeface="微软雅黑" panose="020B0503020204020204" pitchFamily="34" charset="-122"/>
                <a:ea typeface="微软雅黑" panose="020B0503020204020204" pitchFamily="34" charset="-122"/>
              </a:rPr>
              <a:t>自强不息 厚德载物</a:t>
            </a:r>
          </a:p>
        </p:txBody>
      </p:sp>
      <p:sp>
        <p:nvSpPr>
          <p:cNvPr id="48" name="文本框 47"/>
          <p:cNvSpPr txBox="1"/>
          <p:nvPr/>
        </p:nvSpPr>
        <p:spPr>
          <a:xfrm>
            <a:off x="8610404" y="6583649"/>
            <a:ext cx="3012363" cy="246221"/>
          </a:xfrm>
          <a:prstGeom prst="rect">
            <a:avLst/>
          </a:prstGeom>
          <a:noFill/>
        </p:spPr>
        <p:txBody>
          <a:bodyPr wrap="none" rtlCol="0">
            <a:spAutoFit/>
          </a:bodyPr>
          <a:lstStyle/>
          <a:p>
            <a:pPr algn="r">
              <a:defRPr/>
            </a:pPr>
            <a:r>
              <a:rPr lang="en-US" altLang="zh-CN" sz="1000" spc="300" dirty="0">
                <a:solidFill>
                  <a:prstClr val="white"/>
                </a:solidFill>
                <a:latin typeface="微软雅黑" panose="020B0503020204020204" pitchFamily="34" charset="-122"/>
                <a:ea typeface="微软雅黑" panose="020B0503020204020204" pitchFamily="34" charset="-122"/>
                <a:cs typeface="Arial" panose="020B0604020202020204" pitchFamily="34" charset="0"/>
              </a:rPr>
              <a:t>Tsinghua University of China</a:t>
            </a:r>
            <a:endParaRPr lang="zh-CN" altLang="en-US" sz="1000" spc="300" dirty="0">
              <a:solidFill>
                <a:prstClr val="white"/>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43" name="文本框 42"/>
          <p:cNvSpPr txBox="1"/>
          <p:nvPr/>
        </p:nvSpPr>
        <p:spPr>
          <a:xfrm>
            <a:off x="660400" y="6583649"/>
            <a:ext cx="1941557" cy="246221"/>
          </a:xfrm>
          <a:prstGeom prst="rect">
            <a:avLst/>
          </a:prstGeom>
          <a:noFill/>
        </p:spPr>
        <p:txBody>
          <a:bodyPr wrap="none" rtlCol="0">
            <a:spAutoFit/>
          </a:bodyPr>
          <a:lstStyle/>
          <a:p>
            <a:pPr>
              <a:defRPr/>
            </a:pPr>
            <a:r>
              <a:rPr lang="zh-CN" altLang="en-US" sz="1000" spc="600" dirty="0">
                <a:solidFill>
                  <a:prstClr val="white"/>
                </a:solidFill>
                <a:latin typeface="微软雅黑" panose="020B0503020204020204" pitchFamily="34" charset="-122"/>
                <a:ea typeface="微软雅黑" panose="020B0503020204020204" pitchFamily="34" charset="-122"/>
              </a:rPr>
              <a:t>自强不息 厚德载物</a:t>
            </a:r>
          </a:p>
        </p:txBody>
      </p:sp>
      <p:sp>
        <p:nvSpPr>
          <p:cNvPr id="44" name="矩形 43"/>
          <p:cNvSpPr/>
          <p:nvPr/>
        </p:nvSpPr>
        <p:spPr>
          <a:xfrm>
            <a:off x="0" y="6570000"/>
            <a:ext cx="12192000" cy="288000"/>
          </a:xfrm>
          <a:prstGeom prst="rect">
            <a:avLst/>
          </a:prstGeom>
          <a:solidFill>
            <a:srgbClr val="1C6299"/>
          </a:solidFill>
          <a:ln w="12700" cap="flat" cmpd="sng" algn="ctr">
            <a:noFill/>
            <a:prstDash val="solid"/>
            <a:miter lim="800000"/>
          </a:ln>
          <a:effectLst/>
        </p:spPr>
        <p:txBody>
          <a:bodyPr rtlCol="0" anchor="ctr"/>
          <a:lstStyle/>
          <a:p>
            <a:pPr algn="ctr">
              <a:defRPr/>
            </a:pPr>
            <a:endParaRPr lang="zh-CN" altLang="en-US" kern="0">
              <a:solidFill>
                <a:prstClr val="white"/>
              </a:solidFill>
              <a:latin typeface="Arial" panose="020B0604020202020204"/>
              <a:ea typeface="微软雅黑" panose="020B0503020204020204" pitchFamily="34" charset="-122"/>
            </a:endParaRPr>
          </a:p>
        </p:txBody>
      </p:sp>
      <p:sp>
        <p:nvSpPr>
          <p:cNvPr id="45" name="文本框 44"/>
          <p:cNvSpPr txBox="1"/>
          <p:nvPr/>
        </p:nvSpPr>
        <p:spPr>
          <a:xfrm>
            <a:off x="594090" y="6583649"/>
            <a:ext cx="2031325" cy="246221"/>
          </a:xfrm>
          <a:prstGeom prst="rect">
            <a:avLst/>
          </a:prstGeom>
          <a:noFill/>
        </p:spPr>
        <p:txBody>
          <a:bodyPr wrap="none" rtlCol="0">
            <a:spAutoFit/>
          </a:bodyPr>
          <a:lstStyle/>
          <a:p>
            <a:pPr>
              <a:defRPr/>
            </a:pPr>
            <a:r>
              <a:rPr lang="zh-CN" altLang="en-US" sz="1000" spc="600" dirty="0">
                <a:solidFill>
                  <a:prstClr val="white"/>
                </a:solidFill>
                <a:latin typeface="微软雅黑" panose="020B0503020204020204" pitchFamily="34" charset="-122"/>
                <a:ea typeface="微软雅黑" panose="020B0503020204020204" pitchFamily="34" charset="-122"/>
              </a:rPr>
              <a:t>知行合一、经世致用</a:t>
            </a:r>
          </a:p>
        </p:txBody>
      </p:sp>
      <p:sp>
        <p:nvSpPr>
          <p:cNvPr id="56" name="文本框 55"/>
          <p:cNvSpPr txBox="1"/>
          <p:nvPr/>
        </p:nvSpPr>
        <p:spPr>
          <a:xfrm>
            <a:off x="9137792" y="6583649"/>
            <a:ext cx="2484975" cy="246221"/>
          </a:xfrm>
          <a:prstGeom prst="rect">
            <a:avLst/>
          </a:prstGeom>
          <a:noFill/>
        </p:spPr>
        <p:txBody>
          <a:bodyPr wrap="none" rtlCol="0">
            <a:spAutoFit/>
          </a:bodyPr>
          <a:lstStyle/>
          <a:p>
            <a:pPr algn="r">
              <a:defRPr/>
            </a:pPr>
            <a:r>
              <a:rPr lang="en-US" altLang="zh-CN" sz="1000" spc="300" dirty="0">
                <a:solidFill>
                  <a:prstClr val="white"/>
                </a:solidFill>
                <a:latin typeface="Arial" panose="020B0604020202020204" pitchFamily="34" charset="0"/>
                <a:ea typeface="微软雅黑" panose="020B0503020204020204" pitchFamily="34" charset="-122"/>
                <a:cs typeface="Arial" panose="020B0604020202020204" pitchFamily="34" charset="0"/>
              </a:rPr>
              <a:t>Central South University</a:t>
            </a:r>
            <a:endParaRPr lang="zh-CN" altLang="en-US" sz="1000" spc="300" dirty="0">
              <a:solidFill>
                <a:prstClr val="white"/>
              </a:solidFill>
              <a:latin typeface="Arial" panose="020B0604020202020204" pitchFamily="34" charset="0"/>
              <a:ea typeface="微软雅黑" panose="020B0503020204020204" pitchFamily="34" charset="-122"/>
              <a:cs typeface="Arial" panose="020B0604020202020204" pitchFamily="34" charset="0"/>
            </a:endParaRPr>
          </a:p>
        </p:txBody>
      </p:sp>
      <p:sp>
        <p:nvSpPr>
          <p:cNvPr id="57" name="标题占位符 1"/>
          <p:cNvSpPr txBox="1"/>
          <p:nvPr/>
        </p:nvSpPr>
        <p:spPr>
          <a:xfrm>
            <a:off x="965199" y="-100014"/>
            <a:ext cx="7221369" cy="817564"/>
          </a:xfrm>
          <a:prstGeom prst="rect">
            <a:avLst/>
          </a:prstGeom>
          <a:ln>
            <a:noFill/>
          </a:ln>
        </p:spPr>
        <p:txBody>
          <a:bodyPr vert="horz" lIns="0" tIns="45720" rIns="91440" bIns="45720" rtlCol="0" anchor="b"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endParaRPr lang="zh-CN" altLang="en-US" sz="2600" b="1" dirty="0">
              <a:solidFill>
                <a:sysClr val="windowText" lastClr="000000"/>
              </a:solidFill>
              <a:latin typeface="Arial" panose="020B0604020202020204"/>
              <a:ea typeface="微软雅黑" panose="020B0503020204020204" pitchFamily="34" charset="-122"/>
            </a:endParaRPr>
          </a:p>
        </p:txBody>
      </p:sp>
      <p:pic>
        <p:nvPicPr>
          <p:cNvPr id="63" name="图片 6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24913" y="176378"/>
            <a:ext cx="1897854" cy="555905"/>
          </a:xfrm>
          <a:prstGeom prst="rect">
            <a:avLst/>
          </a:prstGeom>
        </p:spPr>
      </p:pic>
      <p:grpSp>
        <p:nvGrpSpPr>
          <p:cNvPr id="34" name="组合 33"/>
          <p:cNvGrpSpPr/>
          <p:nvPr/>
        </p:nvGrpSpPr>
        <p:grpSpPr>
          <a:xfrm>
            <a:off x="203760" y="159728"/>
            <a:ext cx="725344" cy="619478"/>
            <a:chOff x="178632" y="159728"/>
            <a:chExt cx="725344" cy="619478"/>
          </a:xfrm>
        </p:grpSpPr>
        <p:sp>
          <p:nvSpPr>
            <p:cNvPr id="35" name="椭圆 34"/>
            <p:cNvSpPr/>
            <p:nvPr/>
          </p:nvSpPr>
          <p:spPr>
            <a:xfrm>
              <a:off x="358210" y="159728"/>
              <a:ext cx="468000" cy="468000"/>
            </a:xfrm>
            <a:prstGeom prst="ellipse">
              <a:avLst/>
            </a:prstGeom>
            <a:gradFill>
              <a:gsLst>
                <a:gs pos="0">
                  <a:srgbClr val="1C6299"/>
                </a:gs>
                <a:gs pos="100000">
                  <a:srgbClr val="5C307D">
                    <a:alpha val="90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sz="1200" i="1" dirty="0">
                <a:solidFill>
                  <a:prstClr val="white"/>
                </a:solidFill>
                <a:latin typeface="微软雅黑" panose="020B0503020204020204" pitchFamily="34" charset="-122"/>
                <a:ea typeface="微软雅黑" panose="020B0503020204020204" pitchFamily="34" charset="-122"/>
              </a:endParaRPr>
            </a:p>
          </p:txBody>
        </p:sp>
        <p:sp>
          <p:nvSpPr>
            <p:cNvPr id="36" name="文本框 60"/>
            <p:cNvSpPr txBox="1"/>
            <p:nvPr/>
          </p:nvSpPr>
          <p:spPr>
            <a:xfrm>
              <a:off x="230876" y="233483"/>
              <a:ext cx="673100" cy="338554"/>
            </a:xfrm>
            <a:prstGeom prst="rect">
              <a:avLst/>
            </a:prstGeom>
            <a:noFill/>
          </p:spPr>
          <p:txBody>
            <a:bodyPr wrap="square" rtlCol="0">
              <a:spAutoFit/>
            </a:bodyPr>
            <a:lstStyle/>
            <a:p>
              <a:pPr algn="ctr">
                <a:defRPr/>
              </a:pPr>
              <a:endParaRPr lang="zh-CN" altLang="en-US" sz="1600" i="1" dirty="0">
                <a:solidFill>
                  <a:prstClr val="white"/>
                </a:solidFill>
                <a:latin typeface="微软雅黑" panose="020B0503020204020204" pitchFamily="34" charset="-122"/>
                <a:ea typeface="微软雅黑" panose="020B0503020204020204" pitchFamily="34" charset="-122"/>
              </a:endParaRPr>
            </a:p>
          </p:txBody>
        </p:sp>
        <p:sp>
          <p:nvSpPr>
            <p:cNvPr id="37" name="椭圆 36"/>
            <p:cNvSpPr/>
            <p:nvPr/>
          </p:nvSpPr>
          <p:spPr>
            <a:xfrm>
              <a:off x="178632" y="602993"/>
              <a:ext cx="176213" cy="176213"/>
            </a:xfrm>
            <a:prstGeom prst="ellipse">
              <a:avLst/>
            </a:prstGeom>
            <a:gradFill>
              <a:gsLst>
                <a:gs pos="0">
                  <a:srgbClr val="1C6299"/>
                </a:gs>
                <a:gs pos="100000">
                  <a:srgbClr val="5C307D">
                    <a:alpha val="90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sz="1200" i="1" dirty="0">
                <a:solidFill>
                  <a:prstClr val="white"/>
                </a:solidFill>
                <a:latin typeface="微软雅黑" panose="020B0503020204020204" pitchFamily="34" charset="-122"/>
                <a:ea typeface="微软雅黑" panose="020B0503020204020204" pitchFamily="34" charset="-122"/>
              </a:endParaRPr>
            </a:p>
          </p:txBody>
        </p:sp>
      </p:grpSp>
      <p:cxnSp>
        <p:nvCxnSpPr>
          <p:cNvPr id="72" name="直接连接符 71"/>
          <p:cNvCxnSpPr/>
          <p:nvPr/>
        </p:nvCxnSpPr>
        <p:spPr>
          <a:xfrm>
            <a:off x="660400" y="760413"/>
            <a:ext cx="10858500" cy="0"/>
          </a:xfrm>
          <a:prstGeom prst="line">
            <a:avLst/>
          </a:prstGeom>
          <a:noFill/>
          <a:ln w="22225" cap="flat" cmpd="sng" algn="ctr">
            <a:solidFill>
              <a:srgbClr val="1C6299"/>
            </a:solidFill>
            <a:prstDash val="solid"/>
            <a:miter lim="800000"/>
          </a:ln>
          <a:effectLst/>
        </p:spPr>
      </p:cxnSp>
      <p:sp>
        <p:nvSpPr>
          <p:cNvPr id="31" name="矩形 7"/>
          <p:cNvSpPr>
            <a:spLocks noChangeArrowheads="1"/>
          </p:cNvSpPr>
          <p:nvPr/>
        </p:nvSpPr>
        <p:spPr bwMode="auto">
          <a:xfrm>
            <a:off x="835011" y="93329"/>
            <a:ext cx="2094801" cy="584775"/>
          </a:xfrm>
          <a:prstGeom prst="rect">
            <a:avLst/>
          </a:prstGeom>
          <a:noFill/>
          <a:ln w="28575">
            <a:noFill/>
            <a:miter lim="800000"/>
          </a:ln>
          <a:extLst>
            <a:ext uri="{909E8E84-426E-40DD-AFC4-6F175D3DCCD1}">
              <a14:hiddenFill xmlns:a14="http://schemas.microsoft.com/office/drawing/2010/main">
                <a:solidFill>
                  <a:srgbClr val="FFFFFF"/>
                </a:solidFill>
              </a14:hiddenFill>
            </a:ext>
          </a:extLst>
        </p:spPr>
        <p:txBody>
          <a:bodyPr wrap="square">
            <a:spAutoFit/>
          </a:bodyPr>
          <a:lstStyle/>
          <a:p>
            <a:pPr algn="ctr">
              <a:defRPr/>
            </a:pPr>
            <a:r>
              <a:rPr lang="en-US" altLang="zh-CN" sz="3200" b="1" dirty="0">
                <a:latin typeface="Times New Roman" pitchFamily="18" charset="0"/>
                <a:cs typeface="Times New Roman" pitchFamily="18" charset="0"/>
              </a:rPr>
              <a:t>II. Review</a:t>
            </a:r>
            <a:endParaRPr lang="zh-CN" altLang="en-US" sz="3200" b="1" kern="0" dirty="0">
              <a:solidFill>
                <a:srgbClr val="000000"/>
              </a:solidFill>
              <a:latin typeface="Times New Roman" pitchFamily="18" charset="0"/>
              <a:ea typeface="楷体_GB2312" pitchFamily="49" charset="-122"/>
              <a:cs typeface="Times New Roman" pitchFamily="18" charset="0"/>
            </a:endParaRPr>
          </a:p>
        </p:txBody>
      </p:sp>
      <p:cxnSp>
        <p:nvCxnSpPr>
          <p:cNvPr id="18" name="直接连接符 17">
            <a:extLst>
              <a:ext uri="{FF2B5EF4-FFF2-40B4-BE49-F238E27FC236}">
                <a16:creationId xmlns:a16="http://schemas.microsoft.com/office/drawing/2014/main" id="{174F0A0E-67C8-44F0-8888-BCFFEA8A6489}"/>
              </a:ext>
            </a:extLst>
          </p:cNvPr>
          <p:cNvCxnSpPr/>
          <p:nvPr/>
        </p:nvCxnSpPr>
        <p:spPr>
          <a:xfrm>
            <a:off x="660400" y="760413"/>
            <a:ext cx="10858500" cy="0"/>
          </a:xfrm>
          <a:prstGeom prst="line">
            <a:avLst/>
          </a:prstGeom>
          <a:noFill/>
          <a:ln w="22225" cap="flat" cmpd="sng" algn="ctr">
            <a:solidFill>
              <a:srgbClr val="1C6299"/>
            </a:solidFill>
            <a:prstDash val="solid"/>
            <a:miter lim="800000"/>
          </a:ln>
          <a:effectLst/>
        </p:spPr>
      </p:cxnSp>
      <p:sp>
        <p:nvSpPr>
          <p:cNvPr id="12" name="Rectangle 2">
            <a:extLst>
              <a:ext uri="{FF2B5EF4-FFF2-40B4-BE49-F238E27FC236}">
                <a16:creationId xmlns:a16="http://schemas.microsoft.com/office/drawing/2014/main" id="{025F3ADA-1FB0-41E9-80F9-6F436417F99A}"/>
              </a:ext>
            </a:extLst>
          </p:cNvPr>
          <p:cNvSpPr>
            <a:spLocks noChangeArrowheads="1"/>
          </p:cNvSpPr>
          <p:nvPr/>
        </p:nvSpPr>
        <p:spPr bwMode="auto">
          <a:xfrm>
            <a:off x="8134154" y="2086304"/>
            <a:ext cx="14717504"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5" name="文本框 4">
            <a:extLst>
              <a:ext uri="{FF2B5EF4-FFF2-40B4-BE49-F238E27FC236}">
                <a16:creationId xmlns:a16="http://schemas.microsoft.com/office/drawing/2014/main" id="{B127B1D3-2509-4717-AD5D-863F7157A07C}"/>
              </a:ext>
            </a:extLst>
          </p:cNvPr>
          <p:cNvSpPr txBox="1"/>
          <p:nvPr/>
        </p:nvSpPr>
        <p:spPr>
          <a:xfrm>
            <a:off x="660400" y="1109919"/>
            <a:ext cx="10713616" cy="918347"/>
          </a:xfrm>
          <a:prstGeom prst="rect">
            <a:avLst/>
          </a:prstGeom>
          <a:noFill/>
        </p:spPr>
        <p:txBody>
          <a:bodyPr wrap="square" rtlCol="0">
            <a:spAutoFit/>
          </a:bodyPr>
          <a:lstStyle/>
          <a:p>
            <a:pPr algn="just"/>
            <a:r>
              <a:rPr lang="en-US" altLang="zh-CN" dirty="0"/>
              <a:t>[1]. S. Xia, Z. Yao, Y. Li and S. Mao, "Online Distributed Offloading and Computing Resource Management with Energy Harvesting for Heterogeneous MEC-enabled IoT," in </a:t>
            </a:r>
            <a:r>
              <a:rPr lang="en-US" altLang="zh-CN" i="1" dirty="0"/>
              <a:t>IEEE Transactions on Wireless Communications</a:t>
            </a:r>
            <a:r>
              <a:rPr lang="en-US" altLang="zh-CN" dirty="0"/>
              <a:t>, </a:t>
            </a:r>
            <a:r>
              <a:rPr lang="en-US" altLang="zh-CN" dirty="0" err="1"/>
              <a:t>doi</a:t>
            </a:r>
            <a:r>
              <a:rPr lang="en-US" altLang="zh-CN" dirty="0"/>
              <a:t>: 10.1109/TWC.2021.3076201.</a:t>
            </a:r>
            <a:endParaRPr lang="zh-CN" altLang="en-US" dirty="0"/>
          </a:p>
        </p:txBody>
      </p:sp>
      <p:sp>
        <p:nvSpPr>
          <p:cNvPr id="9" name="矩形: 圆角 8">
            <a:extLst>
              <a:ext uri="{FF2B5EF4-FFF2-40B4-BE49-F238E27FC236}">
                <a16:creationId xmlns:a16="http://schemas.microsoft.com/office/drawing/2014/main" id="{8B6C88E3-568A-4829-8491-EB9AB1F40760}"/>
              </a:ext>
            </a:extLst>
          </p:cNvPr>
          <p:cNvSpPr/>
          <p:nvPr/>
        </p:nvSpPr>
        <p:spPr>
          <a:xfrm>
            <a:off x="617338" y="1065394"/>
            <a:ext cx="10756678" cy="1006177"/>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zh-CN" altLang="en-US"/>
          </a:p>
        </p:txBody>
      </p:sp>
      <p:sp>
        <p:nvSpPr>
          <p:cNvPr id="42" name="文本框 41">
            <a:extLst>
              <a:ext uri="{FF2B5EF4-FFF2-40B4-BE49-F238E27FC236}">
                <a16:creationId xmlns:a16="http://schemas.microsoft.com/office/drawing/2014/main" id="{281CCCBB-2CBA-4B51-AF26-D86D3DE35197}"/>
              </a:ext>
            </a:extLst>
          </p:cNvPr>
          <p:cNvSpPr txBox="1"/>
          <p:nvPr/>
        </p:nvSpPr>
        <p:spPr>
          <a:xfrm>
            <a:off x="3113460" y="2232680"/>
            <a:ext cx="1152555" cy="461665"/>
          </a:xfrm>
          <a:prstGeom prst="rect">
            <a:avLst/>
          </a:prstGeom>
          <a:solidFill>
            <a:schemeClr val="accent4">
              <a:lumMod val="60000"/>
              <a:lumOff val="40000"/>
            </a:schemeClr>
          </a:solidFill>
        </p:spPr>
        <p:txBody>
          <a:bodyPr wrap="square" rtlCol="0">
            <a:spAutoFit/>
          </a:bodyPr>
          <a:lstStyle/>
          <a:p>
            <a:r>
              <a:rPr lang="zh-CN" altLang="en-US" sz="2400" dirty="0"/>
              <a:t>创新点</a:t>
            </a:r>
          </a:p>
        </p:txBody>
      </p:sp>
      <p:sp>
        <p:nvSpPr>
          <p:cNvPr id="46" name="文本框 45">
            <a:extLst>
              <a:ext uri="{FF2B5EF4-FFF2-40B4-BE49-F238E27FC236}">
                <a16:creationId xmlns:a16="http://schemas.microsoft.com/office/drawing/2014/main" id="{5E73C8E4-E6B3-41BF-BEFE-4FCDECAA3277}"/>
              </a:ext>
            </a:extLst>
          </p:cNvPr>
          <p:cNvSpPr txBox="1"/>
          <p:nvPr/>
        </p:nvSpPr>
        <p:spPr>
          <a:xfrm>
            <a:off x="1057486" y="2862435"/>
            <a:ext cx="5425042" cy="3374129"/>
          </a:xfrm>
          <a:prstGeom prst="rect">
            <a:avLst/>
          </a:prstGeom>
          <a:noFill/>
        </p:spPr>
        <p:txBody>
          <a:bodyPr wrap="square" rtlCol="0">
            <a:spAutoFit/>
          </a:bodyPr>
          <a:lstStyle/>
          <a:p>
            <a:pPr>
              <a:lnSpc>
                <a:spcPct val="150000"/>
              </a:lnSpc>
            </a:pPr>
            <a:r>
              <a:rPr lang="en-US" altLang="zh-CN" dirty="0">
                <a:solidFill>
                  <a:srgbClr val="FF0000"/>
                </a:solidFill>
              </a:rPr>
              <a:t>1</a:t>
            </a:r>
            <a:r>
              <a:rPr lang="zh-CN" altLang="en-US" dirty="0">
                <a:solidFill>
                  <a:srgbClr val="FF0000"/>
                </a:solidFill>
              </a:rPr>
              <a:t>：</a:t>
            </a:r>
            <a:r>
              <a:rPr lang="zh-CN" altLang="en-US" dirty="0"/>
              <a:t>研究了异构任务卸载调度、计算资源分配和能量收集管理的联合优化问题。</a:t>
            </a:r>
            <a:endParaRPr lang="en-US" altLang="zh-CN" dirty="0"/>
          </a:p>
          <a:p>
            <a:pPr>
              <a:lnSpc>
                <a:spcPct val="150000"/>
              </a:lnSpc>
            </a:pPr>
            <a:r>
              <a:rPr lang="en-US" altLang="zh-CN" dirty="0">
                <a:solidFill>
                  <a:srgbClr val="FF0000"/>
                </a:solidFill>
              </a:rPr>
              <a:t>2</a:t>
            </a:r>
            <a:r>
              <a:rPr lang="zh-CN" altLang="en-US" dirty="0">
                <a:solidFill>
                  <a:srgbClr val="FF0000"/>
                </a:solidFill>
              </a:rPr>
              <a:t>：</a:t>
            </a:r>
            <a:r>
              <a:rPr lang="zh-CN" altLang="en-US" dirty="0"/>
              <a:t>为确定异构任务卸载和计算资源按需分配的最优策略，提出了基于博弈论的边缘</a:t>
            </a:r>
            <a:r>
              <a:rPr lang="en-US" altLang="zh-CN" dirty="0"/>
              <a:t>-</a:t>
            </a:r>
            <a:r>
              <a:rPr lang="zh-CN" altLang="en-US" dirty="0"/>
              <a:t>云动态报价机制。</a:t>
            </a:r>
            <a:endParaRPr lang="en-US" altLang="zh-CN" dirty="0"/>
          </a:p>
          <a:p>
            <a:pPr>
              <a:lnSpc>
                <a:spcPct val="150000"/>
              </a:lnSpc>
            </a:pPr>
            <a:r>
              <a:rPr lang="en-US" altLang="zh-CN" dirty="0">
                <a:solidFill>
                  <a:srgbClr val="FF0000"/>
                </a:solidFill>
              </a:rPr>
              <a:t>3</a:t>
            </a:r>
            <a:r>
              <a:rPr lang="zh-CN" altLang="en-US" dirty="0">
                <a:solidFill>
                  <a:srgbClr val="FF0000"/>
                </a:solidFill>
              </a:rPr>
              <a:t>：</a:t>
            </a:r>
            <a:r>
              <a:rPr lang="zh-CN" altLang="en-US" dirty="0"/>
              <a:t>因卸载和定价决策依赖于不同时间的信息</a:t>
            </a:r>
            <a:r>
              <a:rPr lang="en-US" altLang="zh-CN" dirty="0"/>
              <a:t>(</a:t>
            </a:r>
            <a:r>
              <a:rPr lang="zh-CN" altLang="en-US" dirty="0"/>
              <a:t>电池水平、计算任务积压、计算资源</a:t>
            </a:r>
            <a:r>
              <a:rPr lang="en-US" altLang="zh-CN" dirty="0"/>
              <a:t>)</a:t>
            </a:r>
            <a:r>
              <a:rPr lang="zh-CN" altLang="en-US" dirty="0"/>
              <a:t>，提出了一个在线分布式算法来最大化网络的时间平均效用从而保证系统的计算性能。</a:t>
            </a:r>
          </a:p>
        </p:txBody>
      </p:sp>
      <p:sp>
        <p:nvSpPr>
          <p:cNvPr id="49" name="矩形: 圆角 48">
            <a:extLst>
              <a:ext uri="{FF2B5EF4-FFF2-40B4-BE49-F238E27FC236}">
                <a16:creationId xmlns:a16="http://schemas.microsoft.com/office/drawing/2014/main" id="{29070395-F627-48C0-9D9D-6D5AA76F3438}"/>
              </a:ext>
            </a:extLst>
          </p:cNvPr>
          <p:cNvSpPr/>
          <p:nvPr/>
        </p:nvSpPr>
        <p:spPr>
          <a:xfrm>
            <a:off x="835011" y="2855453"/>
            <a:ext cx="5869993" cy="3507377"/>
          </a:xfrm>
          <a:prstGeom prst="roundRect">
            <a:avLst/>
          </a:prstGeom>
          <a:noFill/>
          <a:ln w="9525"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zh-CN" altLang="en-US"/>
          </a:p>
        </p:txBody>
      </p:sp>
      <p:sp>
        <p:nvSpPr>
          <p:cNvPr id="50" name="文本框 49">
            <a:extLst>
              <a:ext uri="{FF2B5EF4-FFF2-40B4-BE49-F238E27FC236}">
                <a16:creationId xmlns:a16="http://schemas.microsoft.com/office/drawing/2014/main" id="{958CE60F-8A23-49FD-A482-285D2EEBA7C6}"/>
              </a:ext>
            </a:extLst>
          </p:cNvPr>
          <p:cNvSpPr txBox="1"/>
          <p:nvPr/>
        </p:nvSpPr>
        <p:spPr>
          <a:xfrm>
            <a:off x="8903911" y="2317131"/>
            <a:ext cx="1476368" cy="461665"/>
          </a:xfrm>
          <a:prstGeom prst="rect">
            <a:avLst/>
          </a:prstGeom>
          <a:solidFill>
            <a:schemeClr val="accent4">
              <a:lumMod val="60000"/>
              <a:lumOff val="40000"/>
            </a:schemeClr>
          </a:solidFill>
        </p:spPr>
        <p:txBody>
          <a:bodyPr wrap="square" rtlCol="0">
            <a:spAutoFit/>
          </a:bodyPr>
          <a:lstStyle/>
          <a:p>
            <a:r>
              <a:rPr lang="zh-CN" altLang="en-US" sz="2400" dirty="0"/>
              <a:t>优化目标</a:t>
            </a:r>
          </a:p>
        </p:txBody>
      </p:sp>
      <p:sp>
        <p:nvSpPr>
          <p:cNvPr id="51" name="矩形: 圆角 50">
            <a:extLst>
              <a:ext uri="{FF2B5EF4-FFF2-40B4-BE49-F238E27FC236}">
                <a16:creationId xmlns:a16="http://schemas.microsoft.com/office/drawing/2014/main" id="{EF24A605-A9F0-46A9-B503-679F42DD8006}"/>
              </a:ext>
            </a:extLst>
          </p:cNvPr>
          <p:cNvSpPr/>
          <p:nvPr/>
        </p:nvSpPr>
        <p:spPr>
          <a:xfrm>
            <a:off x="7722065" y="3010232"/>
            <a:ext cx="4005695" cy="3078534"/>
          </a:xfrm>
          <a:prstGeom prst="roundRect">
            <a:avLst/>
          </a:prstGeom>
          <a:noFill/>
          <a:ln w="9525"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zh-CN" altLang="en-US"/>
          </a:p>
        </p:txBody>
      </p:sp>
      <p:sp>
        <p:nvSpPr>
          <p:cNvPr id="13" name="文本框 12">
            <a:extLst>
              <a:ext uri="{FF2B5EF4-FFF2-40B4-BE49-F238E27FC236}">
                <a16:creationId xmlns:a16="http://schemas.microsoft.com/office/drawing/2014/main" id="{10F700EB-0556-432B-9D32-CAE2E8D7FC60}"/>
              </a:ext>
            </a:extLst>
          </p:cNvPr>
          <p:cNvSpPr txBox="1"/>
          <p:nvPr/>
        </p:nvSpPr>
        <p:spPr>
          <a:xfrm>
            <a:off x="8062879" y="3368092"/>
            <a:ext cx="3559888" cy="1296637"/>
          </a:xfrm>
          <a:prstGeom prst="rect">
            <a:avLst/>
          </a:prstGeom>
          <a:noFill/>
        </p:spPr>
        <p:txBody>
          <a:bodyPr wrap="square" rtlCol="0">
            <a:spAutoFit/>
          </a:bodyPr>
          <a:lstStyle/>
          <a:p>
            <a:pPr marL="342900" indent="-342900">
              <a:lnSpc>
                <a:spcPct val="150000"/>
              </a:lnSpc>
              <a:buAutoNum type="arabicPeriod"/>
            </a:pPr>
            <a:r>
              <a:rPr lang="zh-CN" altLang="en-US" dirty="0"/>
              <a:t>任务卸载最优策略</a:t>
            </a:r>
            <a:endParaRPr lang="en-US" altLang="zh-CN" dirty="0"/>
          </a:p>
          <a:p>
            <a:pPr marL="342900" indent="-342900">
              <a:lnSpc>
                <a:spcPct val="150000"/>
              </a:lnSpc>
              <a:buAutoNum type="arabicPeriod"/>
            </a:pPr>
            <a:r>
              <a:rPr lang="zh-CN" altLang="en-US" dirty="0"/>
              <a:t>计算资源分配优化</a:t>
            </a:r>
            <a:endParaRPr lang="en-US" altLang="zh-CN" dirty="0"/>
          </a:p>
          <a:p>
            <a:pPr marL="342900" indent="-342900">
              <a:lnSpc>
                <a:spcPct val="150000"/>
              </a:lnSpc>
              <a:buAutoNum type="arabicPeriod"/>
            </a:pPr>
            <a:r>
              <a:rPr lang="zh-CN" altLang="en-US" dirty="0"/>
              <a:t>能量收集管理</a:t>
            </a:r>
          </a:p>
        </p:txBody>
      </p:sp>
    </p:spTree>
    <p:extLst>
      <p:ext uri="{BB962C8B-B14F-4D97-AF65-F5344CB8AC3E}">
        <p14:creationId xmlns:p14="http://schemas.microsoft.com/office/powerpoint/2010/main" val="577570636"/>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文本框 46"/>
          <p:cNvSpPr txBox="1"/>
          <p:nvPr/>
        </p:nvSpPr>
        <p:spPr>
          <a:xfrm>
            <a:off x="660400" y="6583649"/>
            <a:ext cx="1941557" cy="246221"/>
          </a:xfrm>
          <a:prstGeom prst="rect">
            <a:avLst/>
          </a:prstGeom>
          <a:noFill/>
        </p:spPr>
        <p:txBody>
          <a:bodyPr wrap="none" rtlCol="0">
            <a:spAutoFit/>
          </a:bodyPr>
          <a:lstStyle/>
          <a:p>
            <a:pPr>
              <a:defRPr/>
            </a:pPr>
            <a:r>
              <a:rPr lang="zh-CN" altLang="en-US" sz="1000" spc="600" dirty="0">
                <a:solidFill>
                  <a:prstClr val="white"/>
                </a:solidFill>
                <a:latin typeface="微软雅黑" panose="020B0503020204020204" pitchFamily="34" charset="-122"/>
                <a:ea typeface="微软雅黑" panose="020B0503020204020204" pitchFamily="34" charset="-122"/>
              </a:rPr>
              <a:t>自强不息 厚德载物</a:t>
            </a:r>
          </a:p>
        </p:txBody>
      </p:sp>
      <p:sp>
        <p:nvSpPr>
          <p:cNvPr id="48" name="文本框 47"/>
          <p:cNvSpPr txBox="1"/>
          <p:nvPr/>
        </p:nvSpPr>
        <p:spPr>
          <a:xfrm>
            <a:off x="8610404" y="6583649"/>
            <a:ext cx="3012363" cy="246221"/>
          </a:xfrm>
          <a:prstGeom prst="rect">
            <a:avLst/>
          </a:prstGeom>
          <a:noFill/>
        </p:spPr>
        <p:txBody>
          <a:bodyPr wrap="none" rtlCol="0">
            <a:spAutoFit/>
          </a:bodyPr>
          <a:lstStyle/>
          <a:p>
            <a:pPr algn="r">
              <a:defRPr/>
            </a:pPr>
            <a:r>
              <a:rPr lang="en-US" altLang="zh-CN" sz="1000" spc="300" dirty="0">
                <a:solidFill>
                  <a:prstClr val="white"/>
                </a:solidFill>
                <a:latin typeface="微软雅黑" panose="020B0503020204020204" pitchFamily="34" charset="-122"/>
                <a:ea typeface="微软雅黑" panose="020B0503020204020204" pitchFamily="34" charset="-122"/>
                <a:cs typeface="Arial" panose="020B0604020202020204" pitchFamily="34" charset="0"/>
              </a:rPr>
              <a:t>Tsinghua University of China</a:t>
            </a:r>
            <a:endParaRPr lang="zh-CN" altLang="en-US" sz="1000" spc="300" dirty="0">
              <a:solidFill>
                <a:prstClr val="white"/>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43" name="文本框 42"/>
          <p:cNvSpPr txBox="1"/>
          <p:nvPr/>
        </p:nvSpPr>
        <p:spPr>
          <a:xfrm>
            <a:off x="660400" y="6583649"/>
            <a:ext cx="1941557" cy="246221"/>
          </a:xfrm>
          <a:prstGeom prst="rect">
            <a:avLst/>
          </a:prstGeom>
          <a:noFill/>
        </p:spPr>
        <p:txBody>
          <a:bodyPr wrap="none" rtlCol="0">
            <a:spAutoFit/>
          </a:bodyPr>
          <a:lstStyle/>
          <a:p>
            <a:pPr>
              <a:defRPr/>
            </a:pPr>
            <a:r>
              <a:rPr lang="zh-CN" altLang="en-US" sz="1000" spc="600" dirty="0">
                <a:solidFill>
                  <a:prstClr val="white"/>
                </a:solidFill>
                <a:latin typeface="微软雅黑" panose="020B0503020204020204" pitchFamily="34" charset="-122"/>
                <a:ea typeface="微软雅黑" panose="020B0503020204020204" pitchFamily="34" charset="-122"/>
              </a:rPr>
              <a:t>自强不息 厚德载物</a:t>
            </a:r>
          </a:p>
        </p:txBody>
      </p:sp>
      <p:sp>
        <p:nvSpPr>
          <p:cNvPr id="44" name="矩形 43"/>
          <p:cNvSpPr/>
          <p:nvPr/>
        </p:nvSpPr>
        <p:spPr>
          <a:xfrm>
            <a:off x="0" y="6570000"/>
            <a:ext cx="12192000" cy="288000"/>
          </a:xfrm>
          <a:prstGeom prst="rect">
            <a:avLst/>
          </a:prstGeom>
          <a:solidFill>
            <a:srgbClr val="1C6299"/>
          </a:solidFill>
          <a:ln w="12700" cap="flat" cmpd="sng" algn="ctr">
            <a:noFill/>
            <a:prstDash val="solid"/>
            <a:miter lim="800000"/>
          </a:ln>
          <a:effectLst/>
        </p:spPr>
        <p:txBody>
          <a:bodyPr rtlCol="0" anchor="ctr"/>
          <a:lstStyle/>
          <a:p>
            <a:pPr algn="ctr">
              <a:defRPr/>
            </a:pPr>
            <a:endParaRPr lang="zh-CN" altLang="en-US" kern="0">
              <a:solidFill>
                <a:prstClr val="white"/>
              </a:solidFill>
              <a:latin typeface="Arial" panose="020B0604020202020204"/>
              <a:ea typeface="微软雅黑" panose="020B0503020204020204" pitchFamily="34" charset="-122"/>
            </a:endParaRPr>
          </a:p>
        </p:txBody>
      </p:sp>
      <p:sp>
        <p:nvSpPr>
          <p:cNvPr id="45" name="文本框 44"/>
          <p:cNvSpPr txBox="1"/>
          <p:nvPr/>
        </p:nvSpPr>
        <p:spPr>
          <a:xfrm>
            <a:off x="594090" y="6583649"/>
            <a:ext cx="2031325" cy="246221"/>
          </a:xfrm>
          <a:prstGeom prst="rect">
            <a:avLst/>
          </a:prstGeom>
          <a:noFill/>
        </p:spPr>
        <p:txBody>
          <a:bodyPr wrap="none" rtlCol="0">
            <a:spAutoFit/>
          </a:bodyPr>
          <a:lstStyle/>
          <a:p>
            <a:pPr>
              <a:defRPr/>
            </a:pPr>
            <a:r>
              <a:rPr lang="zh-CN" altLang="en-US" sz="1000" spc="600" dirty="0">
                <a:solidFill>
                  <a:prstClr val="white"/>
                </a:solidFill>
                <a:latin typeface="微软雅黑" panose="020B0503020204020204" pitchFamily="34" charset="-122"/>
                <a:ea typeface="微软雅黑" panose="020B0503020204020204" pitchFamily="34" charset="-122"/>
              </a:rPr>
              <a:t>知行合一、经世致用</a:t>
            </a:r>
          </a:p>
        </p:txBody>
      </p:sp>
      <p:sp>
        <p:nvSpPr>
          <p:cNvPr id="56" name="文本框 55"/>
          <p:cNvSpPr txBox="1"/>
          <p:nvPr/>
        </p:nvSpPr>
        <p:spPr>
          <a:xfrm>
            <a:off x="9137792" y="6583649"/>
            <a:ext cx="2484975" cy="246221"/>
          </a:xfrm>
          <a:prstGeom prst="rect">
            <a:avLst/>
          </a:prstGeom>
          <a:noFill/>
        </p:spPr>
        <p:txBody>
          <a:bodyPr wrap="none" rtlCol="0">
            <a:spAutoFit/>
          </a:bodyPr>
          <a:lstStyle/>
          <a:p>
            <a:pPr algn="r">
              <a:defRPr/>
            </a:pPr>
            <a:r>
              <a:rPr lang="en-US" altLang="zh-CN" sz="1000" spc="300" dirty="0">
                <a:solidFill>
                  <a:prstClr val="white"/>
                </a:solidFill>
                <a:latin typeface="Arial" panose="020B0604020202020204" pitchFamily="34" charset="0"/>
                <a:ea typeface="微软雅黑" panose="020B0503020204020204" pitchFamily="34" charset="-122"/>
                <a:cs typeface="Arial" panose="020B0604020202020204" pitchFamily="34" charset="0"/>
              </a:rPr>
              <a:t>Central South University</a:t>
            </a:r>
            <a:endParaRPr lang="zh-CN" altLang="en-US" sz="1000" spc="300" dirty="0">
              <a:solidFill>
                <a:prstClr val="white"/>
              </a:solidFill>
              <a:latin typeface="Arial" panose="020B0604020202020204" pitchFamily="34" charset="0"/>
              <a:ea typeface="微软雅黑" panose="020B0503020204020204" pitchFamily="34" charset="-122"/>
              <a:cs typeface="Arial" panose="020B0604020202020204" pitchFamily="34" charset="0"/>
            </a:endParaRPr>
          </a:p>
        </p:txBody>
      </p:sp>
      <p:sp>
        <p:nvSpPr>
          <p:cNvPr id="57" name="标题占位符 1"/>
          <p:cNvSpPr txBox="1"/>
          <p:nvPr/>
        </p:nvSpPr>
        <p:spPr>
          <a:xfrm>
            <a:off x="965199" y="-100014"/>
            <a:ext cx="7221369" cy="817564"/>
          </a:xfrm>
          <a:prstGeom prst="rect">
            <a:avLst/>
          </a:prstGeom>
          <a:ln>
            <a:noFill/>
          </a:ln>
        </p:spPr>
        <p:txBody>
          <a:bodyPr vert="horz" lIns="0" tIns="45720" rIns="91440" bIns="45720" rtlCol="0" anchor="b"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endParaRPr lang="zh-CN" altLang="en-US" sz="2600" b="1" dirty="0">
              <a:solidFill>
                <a:sysClr val="windowText" lastClr="000000"/>
              </a:solidFill>
              <a:latin typeface="Arial" panose="020B0604020202020204"/>
              <a:ea typeface="微软雅黑" panose="020B0503020204020204" pitchFamily="34" charset="-122"/>
            </a:endParaRPr>
          </a:p>
        </p:txBody>
      </p:sp>
      <p:pic>
        <p:nvPicPr>
          <p:cNvPr id="63" name="图片 6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24913" y="176378"/>
            <a:ext cx="1897854" cy="555905"/>
          </a:xfrm>
          <a:prstGeom prst="rect">
            <a:avLst/>
          </a:prstGeom>
        </p:spPr>
      </p:pic>
      <p:grpSp>
        <p:nvGrpSpPr>
          <p:cNvPr id="34" name="组合 33"/>
          <p:cNvGrpSpPr/>
          <p:nvPr/>
        </p:nvGrpSpPr>
        <p:grpSpPr>
          <a:xfrm>
            <a:off x="203760" y="159728"/>
            <a:ext cx="725344" cy="619478"/>
            <a:chOff x="178632" y="159728"/>
            <a:chExt cx="725344" cy="619478"/>
          </a:xfrm>
        </p:grpSpPr>
        <p:sp>
          <p:nvSpPr>
            <p:cNvPr id="35" name="椭圆 34"/>
            <p:cNvSpPr/>
            <p:nvPr/>
          </p:nvSpPr>
          <p:spPr>
            <a:xfrm>
              <a:off x="358210" y="159728"/>
              <a:ext cx="468000" cy="468000"/>
            </a:xfrm>
            <a:prstGeom prst="ellipse">
              <a:avLst/>
            </a:prstGeom>
            <a:gradFill>
              <a:gsLst>
                <a:gs pos="0">
                  <a:srgbClr val="1C6299"/>
                </a:gs>
                <a:gs pos="100000">
                  <a:srgbClr val="5C307D">
                    <a:alpha val="90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sz="1200" i="1" dirty="0">
                <a:solidFill>
                  <a:prstClr val="white"/>
                </a:solidFill>
                <a:latin typeface="微软雅黑" panose="020B0503020204020204" pitchFamily="34" charset="-122"/>
                <a:ea typeface="微软雅黑" panose="020B0503020204020204" pitchFamily="34" charset="-122"/>
              </a:endParaRPr>
            </a:p>
          </p:txBody>
        </p:sp>
        <p:sp>
          <p:nvSpPr>
            <p:cNvPr id="36" name="文本框 60"/>
            <p:cNvSpPr txBox="1"/>
            <p:nvPr/>
          </p:nvSpPr>
          <p:spPr>
            <a:xfrm>
              <a:off x="230876" y="233483"/>
              <a:ext cx="673100" cy="338554"/>
            </a:xfrm>
            <a:prstGeom prst="rect">
              <a:avLst/>
            </a:prstGeom>
            <a:noFill/>
          </p:spPr>
          <p:txBody>
            <a:bodyPr wrap="square" rtlCol="0">
              <a:spAutoFit/>
            </a:bodyPr>
            <a:lstStyle/>
            <a:p>
              <a:pPr algn="ctr">
                <a:defRPr/>
              </a:pPr>
              <a:endParaRPr lang="zh-CN" altLang="en-US" sz="1600" i="1" dirty="0">
                <a:solidFill>
                  <a:prstClr val="white"/>
                </a:solidFill>
                <a:latin typeface="微软雅黑" panose="020B0503020204020204" pitchFamily="34" charset="-122"/>
                <a:ea typeface="微软雅黑" panose="020B0503020204020204" pitchFamily="34" charset="-122"/>
              </a:endParaRPr>
            </a:p>
          </p:txBody>
        </p:sp>
        <p:sp>
          <p:nvSpPr>
            <p:cNvPr id="37" name="椭圆 36"/>
            <p:cNvSpPr/>
            <p:nvPr/>
          </p:nvSpPr>
          <p:spPr>
            <a:xfrm>
              <a:off x="178632" y="602993"/>
              <a:ext cx="176213" cy="176213"/>
            </a:xfrm>
            <a:prstGeom prst="ellipse">
              <a:avLst/>
            </a:prstGeom>
            <a:gradFill>
              <a:gsLst>
                <a:gs pos="0">
                  <a:srgbClr val="1C6299"/>
                </a:gs>
                <a:gs pos="100000">
                  <a:srgbClr val="5C307D">
                    <a:alpha val="90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sz="1200" i="1" dirty="0">
                <a:solidFill>
                  <a:prstClr val="white"/>
                </a:solidFill>
                <a:latin typeface="微软雅黑" panose="020B0503020204020204" pitchFamily="34" charset="-122"/>
                <a:ea typeface="微软雅黑" panose="020B0503020204020204" pitchFamily="34" charset="-122"/>
              </a:endParaRPr>
            </a:p>
          </p:txBody>
        </p:sp>
      </p:grpSp>
      <p:cxnSp>
        <p:nvCxnSpPr>
          <p:cNvPr id="72" name="直接连接符 71"/>
          <p:cNvCxnSpPr/>
          <p:nvPr/>
        </p:nvCxnSpPr>
        <p:spPr>
          <a:xfrm>
            <a:off x="660400" y="760413"/>
            <a:ext cx="10858500" cy="0"/>
          </a:xfrm>
          <a:prstGeom prst="line">
            <a:avLst/>
          </a:prstGeom>
          <a:noFill/>
          <a:ln w="22225" cap="flat" cmpd="sng" algn="ctr">
            <a:solidFill>
              <a:srgbClr val="1C6299"/>
            </a:solidFill>
            <a:prstDash val="solid"/>
            <a:miter lim="800000"/>
          </a:ln>
          <a:effectLst/>
        </p:spPr>
      </p:cxnSp>
      <p:sp>
        <p:nvSpPr>
          <p:cNvPr id="31" name="矩形 7"/>
          <p:cNvSpPr>
            <a:spLocks noChangeArrowheads="1"/>
          </p:cNvSpPr>
          <p:nvPr/>
        </p:nvSpPr>
        <p:spPr bwMode="auto">
          <a:xfrm>
            <a:off x="835011" y="93329"/>
            <a:ext cx="2094801" cy="584775"/>
          </a:xfrm>
          <a:prstGeom prst="rect">
            <a:avLst/>
          </a:prstGeom>
          <a:noFill/>
          <a:ln w="28575">
            <a:noFill/>
            <a:miter lim="800000"/>
          </a:ln>
          <a:extLst>
            <a:ext uri="{909E8E84-426E-40DD-AFC4-6F175D3DCCD1}">
              <a14:hiddenFill xmlns:a14="http://schemas.microsoft.com/office/drawing/2010/main">
                <a:solidFill>
                  <a:srgbClr val="FFFFFF"/>
                </a:solidFill>
              </a14:hiddenFill>
            </a:ext>
          </a:extLst>
        </p:spPr>
        <p:txBody>
          <a:bodyPr wrap="square">
            <a:spAutoFit/>
          </a:bodyPr>
          <a:lstStyle/>
          <a:p>
            <a:pPr algn="ctr">
              <a:defRPr/>
            </a:pPr>
            <a:r>
              <a:rPr lang="en-US" altLang="zh-CN" sz="3200" b="1" dirty="0">
                <a:latin typeface="Times New Roman" pitchFamily="18" charset="0"/>
                <a:cs typeface="Times New Roman" pitchFamily="18" charset="0"/>
              </a:rPr>
              <a:t>II. Review</a:t>
            </a:r>
            <a:endParaRPr lang="zh-CN" altLang="en-US" sz="3200" b="1" kern="0" dirty="0">
              <a:solidFill>
                <a:srgbClr val="000000"/>
              </a:solidFill>
              <a:latin typeface="Times New Roman" pitchFamily="18" charset="0"/>
              <a:ea typeface="楷体_GB2312" pitchFamily="49" charset="-122"/>
              <a:cs typeface="Times New Roman" pitchFamily="18" charset="0"/>
            </a:endParaRPr>
          </a:p>
        </p:txBody>
      </p:sp>
      <p:cxnSp>
        <p:nvCxnSpPr>
          <p:cNvPr id="18" name="直接连接符 17">
            <a:extLst>
              <a:ext uri="{FF2B5EF4-FFF2-40B4-BE49-F238E27FC236}">
                <a16:creationId xmlns:a16="http://schemas.microsoft.com/office/drawing/2014/main" id="{174F0A0E-67C8-44F0-8888-BCFFEA8A6489}"/>
              </a:ext>
            </a:extLst>
          </p:cNvPr>
          <p:cNvCxnSpPr/>
          <p:nvPr/>
        </p:nvCxnSpPr>
        <p:spPr>
          <a:xfrm>
            <a:off x="660400" y="760413"/>
            <a:ext cx="10858500" cy="0"/>
          </a:xfrm>
          <a:prstGeom prst="line">
            <a:avLst/>
          </a:prstGeom>
          <a:noFill/>
          <a:ln w="22225" cap="flat" cmpd="sng" algn="ctr">
            <a:solidFill>
              <a:srgbClr val="1C6299"/>
            </a:solidFill>
            <a:prstDash val="solid"/>
            <a:miter lim="800000"/>
          </a:ln>
          <a:effectLst/>
        </p:spPr>
      </p:cxnSp>
      <p:sp>
        <p:nvSpPr>
          <p:cNvPr id="12" name="Rectangle 2">
            <a:extLst>
              <a:ext uri="{FF2B5EF4-FFF2-40B4-BE49-F238E27FC236}">
                <a16:creationId xmlns:a16="http://schemas.microsoft.com/office/drawing/2014/main" id="{025F3ADA-1FB0-41E9-80F9-6F436417F99A}"/>
              </a:ext>
            </a:extLst>
          </p:cNvPr>
          <p:cNvSpPr>
            <a:spLocks noChangeArrowheads="1"/>
          </p:cNvSpPr>
          <p:nvPr/>
        </p:nvSpPr>
        <p:spPr bwMode="auto">
          <a:xfrm>
            <a:off x="8134154" y="2086304"/>
            <a:ext cx="14717504"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5" name="文本框 4">
            <a:extLst>
              <a:ext uri="{FF2B5EF4-FFF2-40B4-BE49-F238E27FC236}">
                <a16:creationId xmlns:a16="http://schemas.microsoft.com/office/drawing/2014/main" id="{B127B1D3-2509-4717-AD5D-863F7157A07C}"/>
              </a:ext>
            </a:extLst>
          </p:cNvPr>
          <p:cNvSpPr txBox="1"/>
          <p:nvPr/>
        </p:nvSpPr>
        <p:spPr>
          <a:xfrm>
            <a:off x="660400" y="1109919"/>
            <a:ext cx="10713616" cy="918347"/>
          </a:xfrm>
          <a:prstGeom prst="rect">
            <a:avLst/>
          </a:prstGeom>
          <a:noFill/>
        </p:spPr>
        <p:txBody>
          <a:bodyPr wrap="square" rtlCol="0">
            <a:spAutoFit/>
          </a:bodyPr>
          <a:lstStyle/>
          <a:p>
            <a:pPr algn="just"/>
            <a:r>
              <a:rPr lang="en-US" altLang="zh-CN" dirty="0"/>
              <a:t>[2]. B. Liu, C. Liu and M. Peng, "Resource Allocation for Energy-Efficient MEC in NOMA-Enabled Massive IoT Networks," in IEEE Journal on Selected Areas in Communications, vol. 39, no. 4, pp. 1015-1027, April 2021.</a:t>
            </a:r>
            <a:endParaRPr lang="zh-CN" altLang="en-US" dirty="0"/>
          </a:p>
        </p:txBody>
      </p:sp>
      <p:sp>
        <p:nvSpPr>
          <p:cNvPr id="9" name="矩形: 圆角 8">
            <a:extLst>
              <a:ext uri="{FF2B5EF4-FFF2-40B4-BE49-F238E27FC236}">
                <a16:creationId xmlns:a16="http://schemas.microsoft.com/office/drawing/2014/main" id="{8B6C88E3-568A-4829-8491-EB9AB1F40760}"/>
              </a:ext>
            </a:extLst>
          </p:cNvPr>
          <p:cNvSpPr/>
          <p:nvPr/>
        </p:nvSpPr>
        <p:spPr>
          <a:xfrm>
            <a:off x="617338" y="1065394"/>
            <a:ext cx="10756678" cy="1006177"/>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zh-CN" altLang="en-US"/>
          </a:p>
        </p:txBody>
      </p:sp>
      <p:sp>
        <p:nvSpPr>
          <p:cNvPr id="42" name="文本框 41">
            <a:extLst>
              <a:ext uri="{FF2B5EF4-FFF2-40B4-BE49-F238E27FC236}">
                <a16:creationId xmlns:a16="http://schemas.microsoft.com/office/drawing/2014/main" id="{281CCCBB-2CBA-4B51-AF26-D86D3DE35197}"/>
              </a:ext>
            </a:extLst>
          </p:cNvPr>
          <p:cNvSpPr txBox="1"/>
          <p:nvPr/>
        </p:nvSpPr>
        <p:spPr>
          <a:xfrm>
            <a:off x="3113458" y="2598960"/>
            <a:ext cx="1152555" cy="461665"/>
          </a:xfrm>
          <a:prstGeom prst="rect">
            <a:avLst/>
          </a:prstGeom>
          <a:solidFill>
            <a:schemeClr val="accent4">
              <a:lumMod val="60000"/>
              <a:lumOff val="40000"/>
            </a:schemeClr>
          </a:solidFill>
        </p:spPr>
        <p:txBody>
          <a:bodyPr wrap="square" rtlCol="0">
            <a:spAutoFit/>
          </a:bodyPr>
          <a:lstStyle/>
          <a:p>
            <a:r>
              <a:rPr lang="zh-CN" altLang="en-US" sz="2400" dirty="0"/>
              <a:t>创新点</a:t>
            </a:r>
          </a:p>
        </p:txBody>
      </p:sp>
      <p:sp>
        <p:nvSpPr>
          <p:cNvPr id="46" name="文本框 45">
            <a:extLst>
              <a:ext uri="{FF2B5EF4-FFF2-40B4-BE49-F238E27FC236}">
                <a16:creationId xmlns:a16="http://schemas.microsoft.com/office/drawing/2014/main" id="{5E73C8E4-E6B3-41BF-BEFE-4FCDECAA3277}"/>
              </a:ext>
            </a:extLst>
          </p:cNvPr>
          <p:cNvSpPr txBox="1"/>
          <p:nvPr/>
        </p:nvSpPr>
        <p:spPr>
          <a:xfrm>
            <a:off x="929104" y="3485682"/>
            <a:ext cx="5425042" cy="2127634"/>
          </a:xfrm>
          <a:prstGeom prst="rect">
            <a:avLst/>
          </a:prstGeom>
          <a:noFill/>
        </p:spPr>
        <p:txBody>
          <a:bodyPr wrap="square" rtlCol="0">
            <a:spAutoFit/>
          </a:bodyPr>
          <a:lstStyle/>
          <a:p>
            <a:pPr>
              <a:lnSpc>
                <a:spcPct val="150000"/>
              </a:lnSpc>
            </a:pPr>
            <a:r>
              <a:rPr lang="en-US" altLang="zh-CN" dirty="0">
                <a:solidFill>
                  <a:srgbClr val="FF0000"/>
                </a:solidFill>
              </a:rPr>
              <a:t>1</a:t>
            </a:r>
            <a:r>
              <a:rPr lang="zh-CN" altLang="en-US" dirty="0">
                <a:solidFill>
                  <a:srgbClr val="FF0000"/>
                </a:solidFill>
              </a:rPr>
              <a:t>：</a:t>
            </a:r>
            <a:r>
              <a:rPr lang="zh-CN" altLang="en-US" dirty="0"/>
              <a:t>提出了一个基于非正交多址技术</a:t>
            </a:r>
            <a:r>
              <a:rPr lang="en-US" altLang="zh-CN" dirty="0"/>
              <a:t>(NOMA)</a:t>
            </a:r>
            <a:r>
              <a:rPr lang="zh-CN" altLang="en-US" dirty="0"/>
              <a:t>的</a:t>
            </a:r>
            <a:r>
              <a:rPr lang="en-US" altLang="zh-CN" dirty="0"/>
              <a:t>MEC</a:t>
            </a:r>
            <a:r>
              <a:rPr lang="zh-CN" altLang="en-US" dirty="0"/>
              <a:t>设计，并制定了一个联合通信和计算资源分配问题。</a:t>
            </a:r>
            <a:endParaRPr lang="en-US" altLang="zh-CN" dirty="0"/>
          </a:p>
          <a:p>
            <a:pPr>
              <a:lnSpc>
                <a:spcPct val="150000"/>
              </a:lnSpc>
            </a:pPr>
            <a:r>
              <a:rPr lang="en-US" altLang="zh-CN" dirty="0">
                <a:solidFill>
                  <a:srgbClr val="FF0000"/>
                </a:solidFill>
              </a:rPr>
              <a:t>2</a:t>
            </a:r>
            <a:r>
              <a:rPr lang="zh-CN" altLang="en-US" dirty="0">
                <a:solidFill>
                  <a:srgbClr val="FF0000"/>
                </a:solidFill>
              </a:rPr>
              <a:t>：</a:t>
            </a:r>
            <a:r>
              <a:rPr lang="zh-CN" altLang="en-US" dirty="0"/>
              <a:t>通信资源分配问题被分为子信道分配问题</a:t>
            </a:r>
            <a:r>
              <a:rPr lang="en-US" altLang="zh-CN" dirty="0"/>
              <a:t>(</a:t>
            </a:r>
            <a:r>
              <a:rPr lang="zh-CN" altLang="en-US" dirty="0"/>
              <a:t>匹配算法</a:t>
            </a:r>
            <a:r>
              <a:rPr lang="en-US" altLang="zh-CN" dirty="0"/>
              <a:t>)</a:t>
            </a:r>
            <a:r>
              <a:rPr lang="zh-CN" altLang="en-US" dirty="0"/>
              <a:t>和功率分配问题</a:t>
            </a:r>
            <a:r>
              <a:rPr lang="en-US" altLang="zh-CN" dirty="0"/>
              <a:t>(</a:t>
            </a:r>
            <a:r>
              <a:rPr lang="zh-CN" altLang="en-US" dirty="0"/>
              <a:t>顺序凸规划算法</a:t>
            </a:r>
            <a:r>
              <a:rPr lang="en-US" altLang="zh-CN" dirty="0"/>
              <a:t>)</a:t>
            </a:r>
            <a:r>
              <a:rPr lang="zh-CN" altLang="en-US" dirty="0"/>
              <a:t>。</a:t>
            </a:r>
            <a:endParaRPr lang="en-US" altLang="zh-CN" dirty="0"/>
          </a:p>
          <a:p>
            <a:pPr>
              <a:lnSpc>
                <a:spcPct val="150000"/>
              </a:lnSpc>
            </a:pPr>
            <a:r>
              <a:rPr lang="en-US" altLang="zh-CN" dirty="0">
                <a:solidFill>
                  <a:srgbClr val="FF0000"/>
                </a:solidFill>
              </a:rPr>
              <a:t>3</a:t>
            </a:r>
            <a:r>
              <a:rPr lang="zh-CN" altLang="en-US" dirty="0">
                <a:solidFill>
                  <a:srgbClr val="FF0000"/>
                </a:solidFill>
              </a:rPr>
              <a:t>：</a:t>
            </a:r>
            <a:r>
              <a:rPr lang="zh-CN" altLang="en-US" dirty="0"/>
              <a:t>通过背包方法来解决计算资源优化问题</a:t>
            </a:r>
            <a:endParaRPr lang="en-US" altLang="zh-CN" dirty="0"/>
          </a:p>
        </p:txBody>
      </p:sp>
      <p:sp>
        <p:nvSpPr>
          <p:cNvPr id="49" name="矩形: 圆角 48">
            <a:extLst>
              <a:ext uri="{FF2B5EF4-FFF2-40B4-BE49-F238E27FC236}">
                <a16:creationId xmlns:a16="http://schemas.microsoft.com/office/drawing/2014/main" id="{29070395-F627-48C0-9D9D-6D5AA76F3438}"/>
              </a:ext>
            </a:extLst>
          </p:cNvPr>
          <p:cNvSpPr/>
          <p:nvPr/>
        </p:nvSpPr>
        <p:spPr>
          <a:xfrm>
            <a:off x="865978" y="3429287"/>
            <a:ext cx="5647517" cy="2403390"/>
          </a:xfrm>
          <a:prstGeom prst="roundRect">
            <a:avLst/>
          </a:prstGeom>
          <a:noFill/>
          <a:ln w="9525"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zh-CN" altLang="en-US"/>
          </a:p>
        </p:txBody>
      </p:sp>
      <p:sp>
        <p:nvSpPr>
          <p:cNvPr id="50" name="文本框 49">
            <a:extLst>
              <a:ext uri="{FF2B5EF4-FFF2-40B4-BE49-F238E27FC236}">
                <a16:creationId xmlns:a16="http://schemas.microsoft.com/office/drawing/2014/main" id="{958CE60F-8A23-49FD-A482-285D2EEBA7C6}"/>
              </a:ext>
            </a:extLst>
          </p:cNvPr>
          <p:cNvSpPr txBox="1"/>
          <p:nvPr/>
        </p:nvSpPr>
        <p:spPr>
          <a:xfrm>
            <a:off x="8610404" y="2277477"/>
            <a:ext cx="2119800" cy="461665"/>
          </a:xfrm>
          <a:prstGeom prst="rect">
            <a:avLst/>
          </a:prstGeom>
          <a:solidFill>
            <a:schemeClr val="accent4">
              <a:lumMod val="60000"/>
              <a:lumOff val="40000"/>
            </a:schemeClr>
          </a:solidFill>
        </p:spPr>
        <p:txBody>
          <a:bodyPr wrap="square" rtlCol="0">
            <a:spAutoFit/>
          </a:bodyPr>
          <a:lstStyle/>
          <a:p>
            <a:r>
              <a:rPr lang="zh-CN" altLang="en-US" sz="2400" dirty="0"/>
              <a:t>优化目标</a:t>
            </a:r>
          </a:p>
        </p:txBody>
      </p:sp>
      <p:sp>
        <p:nvSpPr>
          <p:cNvPr id="51" name="矩形: 圆角 50">
            <a:extLst>
              <a:ext uri="{FF2B5EF4-FFF2-40B4-BE49-F238E27FC236}">
                <a16:creationId xmlns:a16="http://schemas.microsoft.com/office/drawing/2014/main" id="{EF24A605-A9F0-46A9-B503-679F42DD8006}"/>
              </a:ext>
            </a:extLst>
          </p:cNvPr>
          <p:cNvSpPr/>
          <p:nvPr/>
        </p:nvSpPr>
        <p:spPr>
          <a:xfrm>
            <a:off x="7722065" y="3010232"/>
            <a:ext cx="4005695" cy="3078534"/>
          </a:xfrm>
          <a:prstGeom prst="roundRect">
            <a:avLst/>
          </a:prstGeom>
          <a:noFill/>
          <a:ln w="9525"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zh-CN" altLang="en-US"/>
          </a:p>
        </p:txBody>
      </p:sp>
      <p:sp>
        <p:nvSpPr>
          <p:cNvPr id="13" name="文本框 12">
            <a:extLst>
              <a:ext uri="{FF2B5EF4-FFF2-40B4-BE49-F238E27FC236}">
                <a16:creationId xmlns:a16="http://schemas.microsoft.com/office/drawing/2014/main" id="{10F700EB-0556-432B-9D32-CAE2E8D7FC60}"/>
              </a:ext>
            </a:extLst>
          </p:cNvPr>
          <p:cNvSpPr txBox="1"/>
          <p:nvPr/>
        </p:nvSpPr>
        <p:spPr>
          <a:xfrm>
            <a:off x="7959012" y="3209731"/>
            <a:ext cx="3559888" cy="1712135"/>
          </a:xfrm>
          <a:prstGeom prst="rect">
            <a:avLst/>
          </a:prstGeom>
          <a:noFill/>
        </p:spPr>
        <p:txBody>
          <a:bodyPr wrap="square" rtlCol="0">
            <a:spAutoFit/>
          </a:bodyPr>
          <a:lstStyle/>
          <a:p>
            <a:pPr marL="342900" indent="-342900">
              <a:lnSpc>
                <a:spcPct val="150000"/>
              </a:lnSpc>
              <a:buAutoNum type="arabicPeriod"/>
            </a:pPr>
            <a:r>
              <a:rPr lang="zh-CN" altLang="en-US" dirty="0"/>
              <a:t>降低</a:t>
            </a:r>
            <a:r>
              <a:rPr lang="en-US" altLang="zh-CN" dirty="0"/>
              <a:t>MEC</a:t>
            </a:r>
            <a:r>
              <a:rPr lang="zh-CN" altLang="en-US" dirty="0"/>
              <a:t>能耗</a:t>
            </a:r>
            <a:endParaRPr lang="en-US" altLang="zh-CN" dirty="0"/>
          </a:p>
          <a:p>
            <a:pPr marL="342900" indent="-342900">
              <a:lnSpc>
                <a:spcPct val="150000"/>
              </a:lnSpc>
              <a:buAutoNum type="arabicPeriod"/>
            </a:pPr>
            <a:r>
              <a:rPr lang="zh-CN" altLang="en-US" dirty="0"/>
              <a:t>最小化</a:t>
            </a:r>
            <a:r>
              <a:rPr lang="en-US" altLang="zh-CN" dirty="0"/>
              <a:t>IOT</a:t>
            </a:r>
            <a:r>
              <a:rPr lang="zh-CN" altLang="en-US" dirty="0"/>
              <a:t>网络延迟</a:t>
            </a:r>
            <a:endParaRPr lang="en-US" altLang="zh-CN" dirty="0"/>
          </a:p>
          <a:p>
            <a:pPr marL="342900" indent="-342900">
              <a:lnSpc>
                <a:spcPct val="150000"/>
              </a:lnSpc>
              <a:buAutoNum type="arabicPeriod"/>
            </a:pPr>
            <a:r>
              <a:rPr lang="zh-CN" altLang="en-US" dirty="0"/>
              <a:t>通信资源优化</a:t>
            </a:r>
            <a:endParaRPr lang="en-US" altLang="zh-CN" dirty="0"/>
          </a:p>
          <a:p>
            <a:pPr marL="342900" indent="-342900">
              <a:lnSpc>
                <a:spcPct val="150000"/>
              </a:lnSpc>
              <a:buAutoNum type="arabicPeriod"/>
            </a:pPr>
            <a:r>
              <a:rPr lang="zh-CN" altLang="en-US" dirty="0"/>
              <a:t>计算资源优化</a:t>
            </a:r>
          </a:p>
        </p:txBody>
      </p:sp>
    </p:spTree>
    <p:extLst>
      <p:ext uri="{BB962C8B-B14F-4D97-AF65-F5344CB8AC3E}">
        <p14:creationId xmlns:p14="http://schemas.microsoft.com/office/powerpoint/2010/main" val="1179391776"/>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文本框 46"/>
          <p:cNvSpPr txBox="1"/>
          <p:nvPr/>
        </p:nvSpPr>
        <p:spPr>
          <a:xfrm>
            <a:off x="660400" y="6583649"/>
            <a:ext cx="1941557" cy="246221"/>
          </a:xfrm>
          <a:prstGeom prst="rect">
            <a:avLst/>
          </a:prstGeom>
          <a:noFill/>
        </p:spPr>
        <p:txBody>
          <a:bodyPr wrap="none" rtlCol="0">
            <a:spAutoFit/>
          </a:bodyPr>
          <a:lstStyle/>
          <a:p>
            <a:pPr>
              <a:defRPr/>
            </a:pPr>
            <a:r>
              <a:rPr lang="zh-CN" altLang="en-US" sz="1000" spc="600" dirty="0">
                <a:solidFill>
                  <a:prstClr val="white"/>
                </a:solidFill>
                <a:latin typeface="微软雅黑" panose="020B0503020204020204" pitchFamily="34" charset="-122"/>
                <a:ea typeface="微软雅黑" panose="020B0503020204020204" pitchFamily="34" charset="-122"/>
              </a:rPr>
              <a:t>自强不息 厚德载物</a:t>
            </a:r>
          </a:p>
        </p:txBody>
      </p:sp>
      <p:sp>
        <p:nvSpPr>
          <p:cNvPr id="48" name="文本框 47"/>
          <p:cNvSpPr txBox="1"/>
          <p:nvPr/>
        </p:nvSpPr>
        <p:spPr>
          <a:xfrm>
            <a:off x="8610404" y="6583649"/>
            <a:ext cx="3012363" cy="246221"/>
          </a:xfrm>
          <a:prstGeom prst="rect">
            <a:avLst/>
          </a:prstGeom>
          <a:noFill/>
        </p:spPr>
        <p:txBody>
          <a:bodyPr wrap="none" rtlCol="0">
            <a:spAutoFit/>
          </a:bodyPr>
          <a:lstStyle/>
          <a:p>
            <a:pPr algn="r">
              <a:defRPr/>
            </a:pPr>
            <a:r>
              <a:rPr lang="en-US" altLang="zh-CN" sz="1000" spc="300" dirty="0">
                <a:solidFill>
                  <a:prstClr val="white"/>
                </a:solidFill>
                <a:latin typeface="微软雅黑" panose="020B0503020204020204" pitchFamily="34" charset="-122"/>
                <a:ea typeface="微软雅黑" panose="020B0503020204020204" pitchFamily="34" charset="-122"/>
                <a:cs typeface="Arial" panose="020B0604020202020204" pitchFamily="34" charset="0"/>
              </a:rPr>
              <a:t>Tsinghua University of China</a:t>
            </a:r>
            <a:endParaRPr lang="zh-CN" altLang="en-US" sz="1000" spc="300" dirty="0">
              <a:solidFill>
                <a:prstClr val="white"/>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43" name="文本框 42"/>
          <p:cNvSpPr txBox="1"/>
          <p:nvPr/>
        </p:nvSpPr>
        <p:spPr>
          <a:xfrm>
            <a:off x="660400" y="6583649"/>
            <a:ext cx="1941557" cy="246221"/>
          </a:xfrm>
          <a:prstGeom prst="rect">
            <a:avLst/>
          </a:prstGeom>
          <a:noFill/>
        </p:spPr>
        <p:txBody>
          <a:bodyPr wrap="none" rtlCol="0">
            <a:spAutoFit/>
          </a:bodyPr>
          <a:lstStyle/>
          <a:p>
            <a:pPr>
              <a:defRPr/>
            </a:pPr>
            <a:r>
              <a:rPr lang="zh-CN" altLang="en-US" sz="1000" spc="600" dirty="0">
                <a:solidFill>
                  <a:prstClr val="white"/>
                </a:solidFill>
                <a:latin typeface="微软雅黑" panose="020B0503020204020204" pitchFamily="34" charset="-122"/>
                <a:ea typeface="微软雅黑" panose="020B0503020204020204" pitchFamily="34" charset="-122"/>
              </a:rPr>
              <a:t>自强不息 厚德载物</a:t>
            </a:r>
          </a:p>
        </p:txBody>
      </p:sp>
      <p:sp>
        <p:nvSpPr>
          <p:cNvPr id="44" name="矩形 43"/>
          <p:cNvSpPr/>
          <p:nvPr/>
        </p:nvSpPr>
        <p:spPr>
          <a:xfrm>
            <a:off x="0" y="6570000"/>
            <a:ext cx="12192000" cy="288000"/>
          </a:xfrm>
          <a:prstGeom prst="rect">
            <a:avLst/>
          </a:prstGeom>
          <a:solidFill>
            <a:srgbClr val="1C6299"/>
          </a:solidFill>
          <a:ln w="12700" cap="flat" cmpd="sng" algn="ctr">
            <a:noFill/>
            <a:prstDash val="solid"/>
            <a:miter lim="800000"/>
          </a:ln>
          <a:effectLst/>
        </p:spPr>
        <p:txBody>
          <a:bodyPr rtlCol="0" anchor="ctr"/>
          <a:lstStyle/>
          <a:p>
            <a:pPr algn="ctr">
              <a:defRPr/>
            </a:pPr>
            <a:endParaRPr lang="zh-CN" altLang="en-US" kern="0">
              <a:solidFill>
                <a:prstClr val="white"/>
              </a:solidFill>
              <a:latin typeface="Arial" panose="020B0604020202020204"/>
              <a:ea typeface="微软雅黑" panose="020B0503020204020204" pitchFamily="34" charset="-122"/>
            </a:endParaRPr>
          </a:p>
        </p:txBody>
      </p:sp>
      <p:sp>
        <p:nvSpPr>
          <p:cNvPr id="45" name="文本框 44"/>
          <p:cNvSpPr txBox="1"/>
          <p:nvPr/>
        </p:nvSpPr>
        <p:spPr>
          <a:xfrm>
            <a:off x="594090" y="6583649"/>
            <a:ext cx="2031325" cy="246221"/>
          </a:xfrm>
          <a:prstGeom prst="rect">
            <a:avLst/>
          </a:prstGeom>
          <a:noFill/>
        </p:spPr>
        <p:txBody>
          <a:bodyPr wrap="none" rtlCol="0">
            <a:spAutoFit/>
          </a:bodyPr>
          <a:lstStyle/>
          <a:p>
            <a:pPr>
              <a:defRPr/>
            </a:pPr>
            <a:r>
              <a:rPr lang="zh-CN" altLang="en-US" sz="1000" spc="600" dirty="0">
                <a:solidFill>
                  <a:prstClr val="white"/>
                </a:solidFill>
                <a:latin typeface="微软雅黑" panose="020B0503020204020204" pitchFamily="34" charset="-122"/>
                <a:ea typeface="微软雅黑" panose="020B0503020204020204" pitchFamily="34" charset="-122"/>
              </a:rPr>
              <a:t>知行合一、经世致用</a:t>
            </a:r>
          </a:p>
        </p:txBody>
      </p:sp>
      <p:sp>
        <p:nvSpPr>
          <p:cNvPr id="56" name="文本框 55"/>
          <p:cNvSpPr txBox="1"/>
          <p:nvPr/>
        </p:nvSpPr>
        <p:spPr>
          <a:xfrm>
            <a:off x="9137792" y="6583649"/>
            <a:ext cx="2484975" cy="246221"/>
          </a:xfrm>
          <a:prstGeom prst="rect">
            <a:avLst/>
          </a:prstGeom>
          <a:noFill/>
        </p:spPr>
        <p:txBody>
          <a:bodyPr wrap="none" rtlCol="0">
            <a:spAutoFit/>
          </a:bodyPr>
          <a:lstStyle/>
          <a:p>
            <a:pPr algn="r">
              <a:defRPr/>
            </a:pPr>
            <a:r>
              <a:rPr lang="en-US" altLang="zh-CN" sz="1000" spc="300" dirty="0">
                <a:solidFill>
                  <a:prstClr val="white"/>
                </a:solidFill>
                <a:latin typeface="Arial" panose="020B0604020202020204" pitchFamily="34" charset="0"/>
                <a:ea typeface="微软雅黑" panose="020B0503020204020204" pitchFamily="34" charset="-122"/>
                <a:cs typeface="Arial" panose="020B0604020202020204" pitchFamily="34" charset="0"/>
              </a:rPr>
              <a:t>Central South University</a:t>
            </a:r>
            <a:endParaRPr lang="zh-CN" altLang="en-US" sz="1000" spc="300" dirty="0">
              <a:solidFill>
                <a:prstClr val="white"/>
              </a:solidFill>
              <a:latin typeface="Arial" panose="020B0604020202020204" pitchFamily="34" charset="0"/>
              <a:ea typeface="微软雅黑" panose="020B0503020204020204" pitchFamily="34" charset="-122"/>
              <a:cs typeface="Arial" panose="020B0604020202020204" pitchFamily="34" charset="0"/>
            </a:endParaRPr>
          </a:p>
        </p:txBody>
      </p:sp>
      <p:sp>
        <p:nvSpPr>
          <p:cNvPr id="57" name="标题占位符 1"/>
          <p:cNvSpPr txBox="1"/>
          <p:nvPr/>
        </p:nvSpPr>
        <p:spPr>
          <a:xfrm>
            <a:off x="965199" y="-100014"/>
            <a:ext cx="7221369" cy="817564"/>
          </a:xfrm>
          <a:prstGeom prst="rect">
            <a:avLst/>
          </a:prstGeom>
          <a:ln>
            <a:noFill/>
          </a:ln>
        </p:spPr>
        <p:txBody>
          <a:bodyPr vert="horz" lIns="0" tIns="45720" rIns="91440" bIns="45720" rtlCol="0" anchor="b"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endParaRPr lang="zh-CN" altLang="en-US" sz="2600" b="1" dirty="0">
              <a:solidFill>
                <a:sysClr val="windowText" lastClr="000000"/>
              </a:solidFill>
              <a:latin typeface="Arial" panose="020B0604020202020204"/>
              <a:ea typeface="微软雅黑" panose="020B0503020204020204" pitchFamily="34" charset="-122"/>
            </a:endParaRPr>
          </a:p>
        </p:txBody>
      </p:sp>
      <p:pic>
        <p:nvPicPr>
          <p:cNvPr id="63" name="图片 6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24913" y="176378"/>
            <a:ext cx="1897854" cy="555905"/>
          </a:xfrm>
          <a:prstGeom prst="rect">
            <a:avLst/>
          </a:prstGeom>
        </p:spPr>
      </p:pic>
      <p:grpSp>
        <p:nvGrpSpPr>
          <p:cNvPr id="34" name="组合 33"/>
          <p:cNvGrpSpPr/>
          <p:nvPr/>
        </p:nvGrpSpPr>
        <p:grpSpPr>
          <a:xfrm>
            <a:off x="203760" y="159728"/>
            <a:ext cx="725344" cy="619478"/>
            <a:chOff x="178632" y="159728"/>
            <a:chExt cx="725344" cy="619478"/>
          </a:xfrm>
        </p:grpSpPr>
        <p:sp>
          <p:nvSpPr>
            <p:cNvPr id="35" name="椭圆 34"/>
            <p:cNvSpPr/>
            <p:nvPr/>
          </p:nvSpPr>
          <p:spPr>
            <a:xfrm>
              <a:off x="358210" y="159728"/>
              <a:ext cx="468000" cy="468000"/>
            </a:xfrm>
            <a:prstGeom prst="ellipse">
              <a:avLst/>
            </a:prstGeom>
            <a:gradFill>
              <a:gsLst>
                <a:gs pos="0">
                  <a:srgbClr val="1C6299"/>
                </a:gs>
                <a:gs pos="100000">
                  <a:srgbClr val="5C307D">
                    <a:alpha val="90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sz="1200" i="1" dirty="0">
                <a:solidFill>
                  <a:prstClr val="white"/>
                </a:solidFill>
                <a:latin typeface="微软雅黑" panose="020B0503020204020204" pitchFamily="34" charset="-122"/>
                <a:ea typeface="微软雅黑" panose="020B0503020204020204" pitchFamily="34" charset="-122"/>
              </a:endParaRPr>
            </a:p>
          </p:txBody>
        </p:sp>
        <p:sp>
          <p:nvSpPr>
            <p:cNvPr id="36" name="文本框 60"/>
            <p:cNvSpPr txBox="1"/>
            <p:nvPr/>
          </p:nvSpPr>
          <p:spPr>
            <a:xfrm>
              <a:off x="230876" y="233483"/>
              <a:ext cx="673100" cy="338554"/>
            </a:xfrm>
            <a:prstGeom prst="rect">
              <a:avLst/>
            </a:prstGeom>
            <a:noFill/>
          </p:spPr>
          <p:txBody>
            <a:bodyPr wrap="square" rtlCol="0">
              <a:spAutoFit/>
            </a:bodyPr>
            <a:lstStyle/>
            <a:p>
              <a:pPr algn="ctr">
                <a:defRPr/>
              </a:pPr>
              <a:endParaRPr lang="zh-CN" altLang="en-US" sz="1600" i="1" dirty="0">
                <a:solidFill>
                  <a:prstClr val="white"/>
                </a:solidFill>
                <a:latin typeface="微软雅黑" panose="020B0503020204020204" pitchFamily="34" charset="-122"/>
                <a:ea typeface="微软雅黑" panose="020B0503020204020204" pitchFamily="34" charset="-122"/>
              </a:endParaRPr>
            </a:p>
          </p:txBody>
        </p:sp>
        <p:sp>
          <p:nvSpPr>
            <p:cNvPr id="37" name="椭圆 36"/>
            <p:cNvSpPr/>
            <p:nvPr/>
          </p:nvSpPr>
          <p:spPr>
            <a:xfrm>
              <a:off x="178632" y="602993"/>
              <a:ext cx="176213" cy="176213"/>
            </a:xfrm>
            <a:prstGeom prst="ellipse">
              <a:avLst/>
            </a:prstGeom>
            <a:gradFill>
              <a:gsLst>
                <a:gs pos="0">
                  <a:srgbClr val="1C6299"/>
                </a:gs>
                <a:gs pos="100000">
                  <a:srgbClr val="5C307D">
                    <a:alpha val="90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sz="1200" i="1" dirty="0">
                <a:solidFill>
                  <a:prstClr val="white"/>
                </a:solidFill>
                <a:latin typeface="微软雅黑" panose="020B0503020204020204" pitchFamily="34" charset="-122"/>
                <a:ea typeface="微软雅黑" panose="020B0503020204020204" pitchFamily="34" charset="-122"/>
              </a:endParaRPr>
            </a:p>
          </p:txBody>
        </p:sp>
      </p:grpSp>
      <p:cxnSp>
        <p:nvCxnSpPr>
          <p:cNvPr id="72" name="直接连接符 71"/>
          <p:cNvCxnSpPr/>
          <p:nvPr/>
        </p:nvCxnSpPr>
        <p:spPr>
          <a:xfrm>
            <a:off x="660400" y="760413"/>
            <a:ext cx="10858500" cy="0"/>
          </a:xfrm>
          <a:prstGeom prst="line">
            <a:avLst/>
          </a:prstGeom>
          <a:noFill/>
          <a:ln w="22225" cap="flat" cmpd="sng" algn="ctr">
            <a:solidFill>
              <a:srgbClr val="1C6299"/>
            </a:solidFill>
            <a:prstDash val="solid"/>
            <a:miter lim="800000"/>
          </a:ln>
          <a:effectLst/>
        </p:spPr>
      </p:cxnSp>
      <p:sp>
        <p:nvSpPr>
          <p:cNvPr id="31" name="矩形 7"/>
          <p:cNvSpPr>
            <a:spLocks noChangeArrowheads="1"/>
          </p:cNvSpPr>
          <p:nvPr/>
        </p:nvSpPr>
        <p:spPr bwMode="auto">
          <a:xfrm>
            <a:off x="835011" y="93329"/>
            <a:ext cx="2094801" cy="584775"/>
          </a:xfrm>
          <a:prstGeom prst="rect">
            <a:avLst/>
          </a:prstGeom>
          <a:noFill/>
          <a:ln w="28575">
            <a:noFill/>
            <a:miter lim="800000"/>
          </a:ln>
          <a:extLst>
            <a:ext uri="{909E8E84-426E-40DD-AFC4-6F175D3DCCD1}">
              <a14:hiddenFill xmlns:a14="http://schemas.microsoft.com/office/drawing/2010/main">
                <a:solidFill>
                  <a:srgbClr val="FFFFFF"/>
                </a:solidFill>
              </a14:hiddenFill>
            </a:ext>
          </a:extLst>
        </p:spPr>
        <p:txBody>
          <a:bodyPr wrap="square">
            <a:spAutoFit/>
          </a:bodyPr>
          <a:lstStyle/>
          <a:p>
            <a:pPr algn="ctr">
              <a:defRPr/>
            </a:pPr>
            <a:r>
              <a:rPr lang="en-US" altLang="zh-CN" sz="3200" b="1" dirty="0">
                <a:latin typeface="Times New Roman" pitchFamily="18" charset="0"/>
                <a:cs typeface="Times New Roman" pitchFamily="18" charset="0"/>
              </a:rPr>
              <a:t>II. Review</a:t>
            </a:r>
            <a:endParaRPr lang="zh-CN" altLang="en-US" sz="3200" b="1" kern="0" dirty="0">
              <a:solidFill>
                <a:srgbClr val="000000"/>
              </a:solidFill>
              <a:latin typeface="Times New Roman" pitchFamily="18" charset="0"/>
              <a:ea typeface="楷体_GB2312" pitchFamily="49" charset="-122"/>
              <a:cs typeface="Times New Roman" pitchFamily="18" charset="0"/>
            </a:endParaRPr>
          </a:p>
        </p:txBody>
      </p:sp>
      <p:cxnSp>
        <p:nvCxnSpPr>
          <p:cNvPr id="18" name="直接连接符 17">
            <a:extLst>
              <a:ext uri="{FF2B5EF4-FFF2-40B4-BE49-F238E27FC236}">
                <a16:creationId xmlns:a16="http://schemas.microsoft.com/office/drawing/2014/main" id="{174F0A0E-67C8-44F0-8888-BCFFEA8A6489}"/>
              </a:ext>
            </a:extLst>
          </p:cNvPr>
          <p:cNvCxnSpPr/>
          <p:nvPr/>
        </p:nvCxnSpPr>
        <p:spPr>
          <a:xfrm>
            <a:off x="660400" y="760413"/>
            <a:ext cx="10858500" cy="0"/>
          </a:xfrm>
          <a:prstGeom prst="line">
            <a:avLst/>
          </a:prstGeom>
          <a:noFill/>
          <a:ln w="22225" cap="flat" cmpd="sng" algn="ctr">
            <a:solidFill>
              <a:srgbClr val="1C6299"/>
            </a:solidFill>
            <a:prstDash val="solid"/>
            <a:miter lim="800000"/>
          </a:ln>
          <a:effectLst/>
        </p:spPr>
      </p:cxnSp>
      <p:sp>
        <p:nvSpPr>
          <p:cNvPr id="12" name="Rectangle 2">
            <a:extLst>
              <a:ext uri="{FF2B5EF4-FFF2-40B4-BE49-F238E27FC236}">
                <a16:creationId xmlns:a16="http://schemas.microsoft.com/office/drawing/2014/main" id="{025F3ADA-1FB0-41E9-80F9-6F436417F99A}"/>
              </a:ext>
            </a:extLst>
          </p:cNvPr>
          <p:cNvSpPr>
            <a:spLocks noChangeArrowheads="1"/>
          </p:cNvSpPr>
          <p:nvPr/>
        </p:nvSpPr>
        <p:spPr bwMode="auto">
          <a:xfrm>
            <a:off x="8134154" y="2086304"/>
            <a:ext cx="14717504"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5" name="文本框 4">
            <a:extLst>
              <a:ext uri="{FF2B5EF4-FFF2-40B4-BE49-F238E27FC236}">
                <a16:creationId xmlns:a16="http://schemas.microsoft.com/office/drawing/2014/main" id="{B127B1D3-2509-4717-AD5D-863F7157A07C}"/>
              </a:ext>
            </a:extLst>
          </p:cNvPr>
          <p:cNvSpPr txBox="1"/>
          <p:nvPr/>
        </p:nvSpPr>
        <p:spPr>
          <a:xfrm>
            <a:off x="660400" y="1241648"/>
            <a:ext cx="10713616" cy="646331"/>
          </a:xfrm>
          <a:prstGeom prst="rect">
            <a:avLst/>
          </a:prstGeom>
          <a:noFill/>
        </p:spPr>
        <p:txBody>
          <a:bodyPr wrap="square" rtlCol="0">
            <a:spAutoFit/>
          </a:bodyPr>
          <a:lstStyle/>
          <a:p>
            <a:pPr algn="just"/>
            <a:r>
              <a:rPr lang="en-US" altLang="zh-CN" dirty="0"/>
              <a:t>[3]. L. Zhang, A. </a:t>
            </a:r>
            <a:r>
              <a:rPr lang="en-US" altLang="zh-CN" dirty="0" err="1"/>
              <a:t>Celik</a:t>
            </a:r>
            <a:r>
              <a:rPr lang="en-US" altLang="zh-CN" dirty="0"/>
              <a:t>, S. Dang and B. </a:t>
            </a:r>
            <a:r>
              <a:rPr lang="en-US" altLang="zh-CN" dirty="0" err="1"/>
              <a:t>Shihada</a:t>
            </a:r>
            <a:r>
              <a:rPr lang="en-US" altLang="zh-CN" dirty="0"/>
              <a:t>, "Energy-Efficient Trajectory Optimization for UAV-Assisted IoT Networks," in </a:t>
            </a:r>
            <a:r>
              <a:rPr lang="en-US" altLang="zh-CN" i="1" dirty="0"/>
              <a:t>IEEE Transactions on Mobile Computing</a:t>
            </a:r>
            <a:r>
              <a:rPr lang="en-US" altLang="zh-CN" dirty="0"/>
              <a:t>, </a:t>
            </a:r>
            <a:r>
              <a:rPr lang="en-US" altLang="zh-CN" dirty="0" err="1"/>
              <a:t>doi</a:t>
            </a:r>
            <a:r>
              <a:rPr lang="en-US" altLang="zh-CN" dirty="0"/>
              <a:t>: 10.1109/TMC.2021.3075083.</a:t>
            </a:r>
            <a:endParaRPr lang="zh-CN" altLang="en-US" dirty="0"/>
          </a:p>
        </p:txBody>
      </p:sp>
      <p:sp>
        <p:nvSpPr>
          <p:cNvPr id="9" name="矩形: 圆角 8">
            <a:extLst>
              <a:ext uri="{FF2B5EF4-FFF2-40B4-BE49-F238E27FC236}">
                <a16:creationId xmlns:a16="http://schemas.microsoft.com/office/drawing/2014/main" id="{8B6C88E3-568A-4829-8491-EB9AB1F40760}"/>
              </a:ext>
            </a:extLst>
          </p:cNvPr>
          <p:cNvSpPr/>
          <p:nvPr/>
        </p:nvSpPr>
        <p:spPr>
          <a:xfrm>
            <a:off x="617338" y="1065394"/>
            <a:ext cx="10756678" cy="1006177"/>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zh-CN" altLang="en-US"/>
          </a:p>
        </p:txBody>
      </p:sp>
      <p:sp>
        <p:nvSpPr>
          <p:cNvPr id="42" name="文本框 41">
            <a:extLst>
              <a:ext uri="{FF2B5EF4-FFF2-40B4-BE49-F238E27FC236}">
                <a16:creationId xmlns:a16="http://schemas.microsoft.com/office/drawing/2014/main" id="{281CCCBB-2CBA-4B51-AF26-D86D3DE35197}"/>
              </a:ext>
            </a:extLst>
          </p:cNvPr>
          <p:cNvSpPr txBox="1"/>
          <p:nvPr/>
        </p:nvSpPr>
        <p:spPr>
          <a:xfrm>
            <a:off x="2842871" y="2247825"/>
            <a:ext cx="1152555" cy="461665"/>
          </a:xfrm>
          <a:prstGeom prst="rect">
            <a:avLst/>
          </a:prstGeom>
          <a:solidFill>
            <a:schemeClr val="accent4">
              <a:lumMod val="60000"/>
              <a:lumOff val="40000"/>
            </a:schemeClr>
          </a:solidFill>
        </p:spPr>
        <p:txBody>
          <a:bodyPr wrap="square" rtlCol="0">
            <a:spAutoFit/>
          </a:bodyPr>
          <a:lstStyle/>
          <a:p>
            <a:r>
              <a:rPr lang="zh-CN" altLang="en-US" sz="2400" dirty="0"/>
              <a:t>创新点</a:t>
            </a:r>
          </a:p>
        </p:txBody>
      </p:sp>
      <p:sp>
        <p:nvSpPr>
          <p:cNvPr id="46" name="文本框 45">
            <a:extLst>
              <a:ext uri="{FF2B5EF4-FFF2-40B4-BE49-F238E27FC236}">
                <a16:creationId xmlns:a16="http://schemas.microsoft.com/office/drawing/2014/main" id="{5E73C8E4-E6B3-41BF-BEFE-4FCDECAA3277}"/>
              </a:ext>
            </a:extLst>
          </p:cNvPr>
          <p:cNvSpPr txBox="1"/>
          <p:nvPr/>
        </p:nvSpPr>
        <p:spPr>
          <a:xfrm>
            <a:off x="929104" y="3485682"/>
            <a:ext cx="5425042" cy="2127634"/>
          </a:xfrm>
          <a:prstGeom prst="rect">
            <a:avLst/>
          </a:prstGeom>
          <a:noFill/>
        </p:spPr>
        <p:txBody>
          <a:bodyPr wrap="square" rtlCol="0">
            <a:spAutoFit/>
          </a:bodyPr>
          <a:lstStyle/>
          <a:p>
            <a:pPr>
              <a:lnSpc>
                <a:spcPct val="150000"/>
              </a:lnSpc>
            </a:pPr>
            <a:r>
              <a:rPr lang="en-US" altLang="zh-CN" dirty="0">
                <a:solidFill>
                  <a:srgbClr val="FF0000"/>
                </a:solidFill>
              </a:rPr>
              <a:t>1</a:t>
            </a:r>
            <a:r>
              <a:rPr lang="zh-CN" altLang="en-US" dirty="0">
                <a:solidFill>
                  <a:srgbClr val="FF0000"/>
                </a:solidFill>
              </a:rPr>
              <a:t>：</a:t>
            </a:r>
            <a:r>
              <a:rPr lang="zh-CN" altLang="en-US" dirty="0"/>
              <a:t>为了追求高能源效率和避免移动设备电池耗尽，提出了一个由太阳能和充电桩组成的新能系统模型。</a:t>
            </a:r>
            <a:endParaRPr lang="en-US" altLang="zh-CN" dirty="0"/>
          </a:p>
          <a:p>
            <a:pPr>
              <a:lnSpc>
                <a:spcPct val="150000"/>
              </a:lnSpc>
            </a:pPr>
            <a:r>
              <a:rPr lang="en-US" altLang="zh-CN" dirty="0">
                <a:solidFill>
                  <a:srgbClr val="FF0000"/>
                </a:solidFill>
              </a:rPr>
              <a:t>2</a:t>
            </a:r>
            <a:r>
              <a:rPr lang="zh-CN" altLang="en-US" dirty="0">
                <a:solidFill>
                  <a:srgbClr val="FF0000"/>
                </a:solidFill>
              </a:rPr>
              <a:t>：</a:t>
            </a:r>
            <a:r>
              <a:rPr lang="zh-CN" altLang="en-US" dirty="0"/>
              <a:t>讲无人化轨迹优化问题转化为多目标优化问题，即数据传输优化、能源消耗优化、网络覆盖优化。</a:t>
            </a:r>
            <a:endParaRPr lang="en-US" altLang="zh-CN" dirty="0"/>
          </a:p>
          <a:p>
            <a:pPr>
              <a:lnSpc>
                <a:spcPct val="150000"/>
              </a:lnSpc>
            </a:pPr>
            <a:r>
              <a:rPr lang="en-US" altLang="zh-CN" dirty="0">
                <a:solidFill>
                  <a:srgbClr val="FF0000"/>
                </a:solidFill>
              </a:rPr>
              <a:t>3</a:t>
            </a:r>
            <a:r>
              <a:rPr lang="zh-CN" altLang="en-US" dirty="0">
                <a:solidFill>
                  <a:srgbClr val="FF0000"/>
                </a:solidFill>
              </a:rPr>
              <a:t>：</a:t>
            </a:r>
            <a:r>
              <a:rPr lang="zh-CN" altLang="en-US" dirty="0"/>
              <a:t>提出通过强化学习来解决联合优化问题。</a:t>
            </a:r>
            <a:endParaRPr lang="en-US" altLang="zh-CN" dirty="0"/>
          </a:p>
        </p:txBody>
      </p:sp>
      <p:sp>
        <p:nvSpPr>
          <p:cNvPr id="49" name="矩形: 圆角 48">
            <a:extLst>
              <a:ext uri="{FF2B5EF4-FFF2-40B4-BE49-F238E27FC236}">
                <a16:creationId xmlns:a16="http://schemas.microsoft.com/office/drawing/2014/main" id="{29070395-F627-48C0-9D9D-6D5AA76F3438}"/>
              </a:ext>
            </a:extLst>
          </p:cNvPr>
          <p:cNvSpPr/>
          <p:nvPr/>
        </p:nvSpPr>
        <p:spPr>
          <a:xfrm>
            <a:off x="865978" y="3429287"/>
            <a:ext cx="5647517" cy="2403390"/>
          </a:xfrm>
          <a:prstGeom prst="roundRect">
            <a:avLst/>
          </a:prstGeom>
          <a:noFill/>
          <a:ln w="9525"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zh-CN" altLang="en-US"/>
          </a:p>
        </p:txBody>
      </p:sp>
      <p:sp>
        <p:nvSpPr>
          <p:cNvPr id="50" name="文本框 49">
            <a:extLst>
              <a:ext uri="{FF2B5EF4-FFF2-40B4-BE49-F238E27FC236}">
                <a16:creationId xmlns:a16="http://schemas.microsoft.com/office/drawing/2014/main" id="{958CE60F-8A23-49FD-A482-285D2EEBA7C6}"/>
              </a:ext>
            </a:extLst>
          </p:cNvPr>
          <p:cNvSpPr txBox="1"/>
          <p:nvPr/>
        </p:nvSpPr>
        <p:spPr>
          <a:xfrm>
            <a:off x="8610404" y="2277477"/>
            <a:ext cx="2119800" cy="461665"/>
          </a:xfrm>
          <a:prstGeom prst="rect">
            <a:avLst/>
          </a:prstGeom>
          <a:solidFill>
            <a:schemeClr val="accent4">
              <a:lumMod val="60000"/>
              <a:lumOff val="40000"/>
            </a:schemeClr>
          </a:solidFill>
        </p:spPr>
        <p:txBody>
          <a:bodyPr wrap="square" rtlCol="0">
            <a:spAutoFit/>
          </a:bodyPr>
          <a:lstStyle/>
          <a:p>
            <a:r>
              <a:rPr lang="zh-CN" altLang="en-US" sz="2400" dirty="0"/>
              <a:t>优化目标</a:t>
            </a:r>
          </a:p>
        </p:txBody>
      </p:sp>
      <p:sp>
        <p:nvSpPr>
          <p:cNvPr id="51" name="矩形: 圆角 50">
            <a:extLst>
              <a:ext uri="{FF2B5EF4-FFF2-40B4-BE49-F238E27FC236}">
                <a16:creationId xmlns:a16="http://schemas.microsoft.com/office/drawing/2014/main" id="{EF24A605-A9F0-46A9-B503-679F42DD8006}"/>
              </a:ext>
            </a:extLst>
          </p:cNvPr>
          <p:cNvSpPr/>
          <p:nvPr/>
        </p:nvSpPr>
        <p:spPr>
          <a:xfrm>
            <a:off x="7722065" y="3010232"/>
            <a:ext cx="4005695" cy="3078534"/>
          </a:xfrm>
          <a:prstGeom prst="roundRect">
            <a:avLst/>
          </a:prstGeom>
          <a:noFill/>
          <a:ln w="9525"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zh-CN" altLang="en-US"/>
          </a:p>
        </p:txBody>
      </p:sp>
      <p:sp>
        <p:nvSpPr>
          <p:cNvPr id="13" name="文本框 12">
            <a:extLst>
              <a:ext uri="{FF2B5EF4-FFF2-40B4-BE49-F238E27FC236}">
                <a16:creationId xmlns:a16="http://schemas.microsoft.com/office/drawing/2014/main" id="{10F700EB-0556-432B-9D32-CAE2E8D7FC60}"/>
              </a:ext>
            </a:extLst>
          </p:cNvPr>
          <p:cNvSpPr txBox="1"/>
          <p:nvPr/>
        </p:nvSpPr>
        <p:spPr>
          <a:xfrm>
            <a:off x="7944968" y="3220376"/>
            <a:ext cx="3559888" cy="1296637"/>
          </a:xfrm>
          <a:prstGeom prst="rect">
            <a:avLst/>
          </a:prstGeom>
          <a:noFill/>
        </p:spPr>
        <p:txBody>
          <a:bodyPr wrap="square" rtlCol="0">
            <a:spAutoFit/>
          </a:bodyPr>
          <a:lstStyle/>
          <a:p>
            <a:pPr marL="342900" indent="-342900">
              <a:lnSpc>
                <a:spcPct val="150000"/>
              </a:lnSpc>
              <a:buAutoNum type="arabicPeriod"/>
            </a:pPr>
            <a:r>
              <a:rPr lang="zh-CN" altLang="en-US" dirty="0"/>
              <a:t>数据传输</a:t>
            </a:r>
            <a:endParaRPr lang="en-US" altLang="zh-CN" dirty="0"/>
          </a:p>
          <a:p>
            <a:pPr marL="342900" indent="-342900">
              <a:lnSpc>
                <a:spcPct val="150000"/>
              </a:lnSpc>
              <a:buAutoNum type="arabicPeriod"/>
            </a:pPr>
            <a:r>
              <a:rPr lang="zh-CN" altLang="en-US" dirty="0"/>
              <a:t>能源消耗优化</a:t>
            </a:r>
            <a:endParaRPr lang="en-US" altLang="zh-CN" dirty="0"/>
          </a:p>
          <a:p>
            <a:pPr marL="342900" indent="-342900">
              <a:lnSpc>
                <a:spcPct val="150000"/>
              </a:lnSpc>
              <a:buAutoNum type="arabicPeriod"/>
            </a:pPr>
            <a:r>
              <a:rPr lang="zh-CN" altLang="en-US" dirty="0"/>
              <a:t>网络覆盖优化</a:t>
            </a:r>
            <a:endParaRPr lang="en-US" altLang="zh-CN" dirty="0"/>
          </a:p>
        </p:txBody>
      </p:sp>
    </p:spTree>
    <p:extLst>
      <p:ext uri="{BB962C8B-B14F-4D97-AF65-F5344CB8AC3E}">
        <p14:creationId xmlns:p14="http://schemas.microsoft.com/office/powerpoint/2010/main" val="3705991396"/>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TotalTime>
  <Words>623</Words>
  <Application>Microsoft Office PowerPoint</Application>
  <PresentationFormat>宽屏</PresentationFormat>
  <Paragraphs>76</Paragraphs>
  <Slides>5</Slides>
  <Notes>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5</vt:i4>
      </vt:variant>
    </vt:vector>
  </HeadingPairs>
  <TitlesOfParts>
    <vt:vector size="16" baseType="lpstr">
      <vt:lpstr>等线</vt:lpstr>
      <vt:lpstr>等线 Light</vt:lpstr>
      <vt:lpstr>黑体</vt:lpstr>
      <vt:lpstr>华文新魏</vt:lpstr>
      <vt:lpstr>楷体_GB2312</vt:lpstr>
      <vt:lpstr>宋体</vt:lpstr>
      <vt:lpstr>微软雅黑</vt:lpstr>
      <vt:lpstr>Arial</vt:lpstr>
      <vt:lpstr>Calibri</vt:lpstr>
      <vt:lpstr>Times New Roman</vt:lpstr>
      <vt:lpstr>Office 主题​​</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谭 晶晶</dc:creator>
  <cp:lastModifiedBy>谭 晶晶</cp:lastModifiedBy>
  <cp:revision>17</cp:revision>
  <dcterms:created xsi:type="dcterms:W3CDTF">2021-05-17T12:37:50Z</dcterms:created>
  <dcterms:modified xsi:type="dcterms:W3CDTF">2021-05-17T14:08:23Z</dcterms:modified>
</cp:coreProperties>
</file>