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57" r:id="rId4"/>
    <p:sldId id="447" r:id="rId5"/>
    <p:sldId id="491" r:id="rId6"/>
    <p:sldId id="492" r:id="rId7"/>
    <p:sldId id="506" r:id="rId8"/>
    <p:sldId id="507" r:id="rId10"/>
    <p:sldId id="505" r:id="rId11"/>
    <p:sldId id="508" r:id="rId12"/>
    <p:sldId id="509" r:id="rId13"/>
    <p:sldId id="520" r:id="rId14"/>
    <p:sldId id="519" r:id="rId15"/>
    <p:sldId id="512" r:id="rId16"/>
    <p:sldId id="514" r:id="rId17"/>
    <p:sldId id="513" r:id="rId18"/>
    <p:sldId id="510" r:id="rId19"/>
    <p:sldId id="515" r:id="rId20"/>
    <p:sldId id="516" r:id="rId21"/>
    <p:sldId id="518" r:id="rId22"/>
    <p:sldId id="42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92C2"/>
    <a:srgbClr val="404040"/>
    <a:srgbClr val="0053A3"/>
    <a:srgbClr val="ECECEC"/>
    <a:srgbClr val="45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1" autoAdjust="0"/>
    <p:restoredTop sz="94660"/>
  </p:normalViewPr>
  <p:slideViewPr>
    <p:cSldViewPr snapToGrid="0" showGuides="1">
      <p:cViewPr varScale="1">
        <p:scale>
          <a:sx n="66" d="100"/>
          <a:sy n="66" d="100"/>
        </p:scale>
        <p:origin x="572" y="72"/>
      </p:cViewPr>
      <p:guideLst>
        <p:guide orient="horz" pos="2112"/>
        <p:guide pos="3840"/>
      </p:guideLst>
    </p:cSldViewPr>
  </p:slideViewPr>
  <p:notesTextViewPr>
    <p:cViewPr>
      <p:scale>
        <a:sx n="1" d="1"/>
        <a:sy n="1" d="1"/>
      </p:scale>
      <p:origin x="0" y="0"/>
    </p:cViewPr>
  </p:notesTextViewPr>
  <p:sorterViewPr>
    <p:cViewPr>
      <p:scale>
        <a:sx n="120" d="100"/>
        <a:sy n="120" d="100"/>
      </p:scale>
      <p:origin x="0" y="336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0C8795-E1E0-49C7-9A53-0E7622B6636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endParaRPr lang="zh-CN" altLang="en-US" sz="2800" b="1" dirty="0">
              <a:solidFill>
                <a:schemeClr val="bg1"/>
              </a:solidFill>
              <a:effectLst/>
              <a:latin typeface="微软雅黑" panose="020B0503020204020204" pitchFamily="34" charset="-122"/>
              <a:ea typeface="微软雅黑" panose="020B0503020204020204" pitchFamily="34" charset="-122"/>
            </a:endParaRPr>
          </a:p>
        </p:txBody>
      </p:sp>
      <p:sp>
        <p:nvSpPr>
          <p:cNvPr id="3" name="文本框 2"/>
          <p:cNvSpPr txBox="1"/>
          <p:nvPr userDrawn="1"/>
        </p:nvSpPr>
        <p:spPr>
          <a:xfrm>
            <a:off x="224155" y="1952625"/>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endParaRPr lang="zh-CN" altLang="en-US" sz="2800" b="1" dirty="0">
              <a:solidFill>
                <a:schemeClr val="bg1"/>
              </a:solidFill>
              <a:effectLst/>
              <a:latin typeface="微软雅黑" panose="020B0503020204020204" pitchFamily="34" charset="-122"/>
              <a:ea typeface="微软雅黑" panose="020B0503020204020204" pitchFamily="34" charset="-122"/>
            </a:endParaRPr>
          </a:p>
        </p:txBody>
      </p:sp>
      <p:sp>
        <p:nvSpPr>
          <p:cNvPr id="3" name="文本框 2"/>
          <p:cNvSpPr txBox="1"/>
          <p:nvPr userDrawn="1"/>
        </p:nvSpPr>
        <p:spPr>
          <a:xfrm>
            <a:off x="196215" y="1972310"/>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3" name="文本框 2"/>
          <p:cNvSpPr txBox="1"/>
          <p:nvPr userDrawn="1"/>
        </p:nvSpPr>
        <p:spPr>
          <a:xfrm>
            <a:off x="50165" y="1964055"/>
            <a:ext cx="1724660"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研究内容</a:t>
            </a:r>
            <a:endParaRPr lang="zh-CN" altLang="en-US" sz="2800" b="1" dirty="0">
              <a:solidFill>
                <a:schemeClr val="bg1"/>
              </a:solidFill>
              <a:effectLst/>
              <a:latin typeface="微软雅黑" panose="020B0503020204020204" pitchFamily="34" charset="-122"/>
              <a:ea typeface="微软雅黑" panose="020B0503020204020204" pitchFamily="34" charset="-122"/>
            </a:endParaRP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等腰三角形 5"/>
          <p:cNvSpPr/>
          <p:nvPr userDrawn="1"/>
        </p:nvSpPr>
        <p:spPr>
          <a:xfrm rot="16200000">
            <a:off x="1889760" y="215519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4" name="文本框 3"/>
          <p:cNvSpPr txBox="1"/>
          <p:nvPr userDrawn="1"/>
        </p:nvSpPr>
        <p:spPr>
          <a:xfrm>
            <a:off x="0" y="2870835"/>
            <a:ext cx="174307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研究方法</a:t>
            </a:r>
            <a:endParaRPr lang="zh-CN" altLang="en-US" sz="2800" b="1" dirty="0">
              <a:solidFill>
                <a:schemeClr val="bg1"/>
              </a:solidFill>
              <a:effectLst/>
              <a:latin typeface="微软雅黑" panose="020B0503020204020204" pitchFamily="34" charset="-122"/>
              <a:ea typeface="微软雅黑" panose="020B0503020204020204" pitchFamily="34" charset="-122"/>
            </a:endParaRP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rot="16200000">
            <a:off x="1889760" y="306197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5" name="文本框 4"/>
          <p:cNvSpPr txBox="1"/>
          <p:nvPr userDrawn="1"/>
        </p:nvSpPr>
        <p:spPr>
          <a:xfrm>
            <a:off x="83185" y="3830955"/>
            <a:ext cx="165798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研究结果</a:t>
            </a:r>
            <a:endParaRPr lang="zh-CN" altLang="en-US" sz="2800" b="1" dirty="0">
              <a:solidFill>
                <a:schemeClr val="bg1"/>
              </a:solidFill>
              <a:effectLst/>
              <a:latin typeface="微软雅黑" panose="020B0503020204020204" pitchFamily="34" charset="-122"/>
              <a:ea typeface="微软雅黑" panose="020B0503020204020204" pitchFamily="34" charset="-122"/>
            </a:endParaRP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rot="16200000">
            <a:off x="1889760" y="402209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5" name="文本框 4"/>
          <p:cNvSpPr txBox="1"/>
          <p:nvPr userDrawn="1"/>
        </p:nvSpPr>
        <p:spPr>
          <a:xfrm>
            <a:off x="83185" y="3830955"/>
            <a:ext cx="165798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sp>
        <p:nvSpPr>
          <p:cNvPr id="8" name="文本框 7"/>
          <p:cNvSpPr txBox="1"/>
          <p:nvPr userDrawn="1"/>
        </p:nvSpPr>
        <p:spPr>
          <a:xfrm>
            <a:off x="-164465" y="4825365"/>
            <a:ext cx="2153920"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创新与不足</a:t>
            </a:r>
            <a:endParaRPr lang="zh-CN" altLang="en-US" sz="2800" b="1" dirty="0">
              <a:solidFill>
                <a:schemeClr val="bg1"/>
              </a:solidFill>
              <a:effectLst/>
              <a:latin typeface="微软雅黑" panose="020B0503020204020204" pitchFamily="34" charset="-122"/>
              <a:ea typeface="微软雅黑" panose="020B0503020204020204" pitchFamily="34" charset="-122"/>
            </a:endParaRP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直角三角形 9"/>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等腰三角形 5"/>
          <p:cNvSpPr/>
          <p:nvPr userDrawn="1"/>
        </p:nvSpPr>
        <p:spPr>
          <a:xfrm rot="16200000">
            <a:off x="1881505" y="501650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A4C821-51AF-415E-BF5B-CDCDE3466362}"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D91E7F-84B6-4064-9D4E-CC7D244BCA0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file:////var/folders/6w/0ftrt2wj1sx03zt3_zycm4_c0000gn/T/com.microsoft.Powerpoint/converted_emf.emf" TargetMode="Externa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file:////var/folders/6w/0ftrt2wj1sx03zt3_zycm4_c0000gn/T/com.microsoft.Powerpoint/converted_emf.emf" TargetMode="Externa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178050"/>
            <a:ext cx="12192000" cy="2207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84593" y="2662834"/>
            <a:ext cx="8611739" cy="1198880"/>
          </a:xfrm>
          <a:prstGeom prst="rect">
            <a:avLst/>
          </a:prstGeom>
          <a:noFill/>
        </p:spPr>
        <p:txBody>
          <a:bodyPr wrap="square" rtlCol="0">
            <a:spAutoFit/>
          </a:bodyPr>
          <a:lstStyle/>
          <a:p>
            <a:pPr algn="ctr" defTabSz="913765">
              <a:defRPr/>
            </a:pPr>
            <a:r>
              <a:rPr sz="3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基于机器学习方法的</a:t>
            </a:r>
            <a:endParaRPr sz="3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913765">
              <a:defRPr/>
            </a:pPr>
            <a:r>
              <a:rPr sz="3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热电冷却器表面缺陷</a:t>
            </a:r>
            <a:r>
              <a:rPr lang="zh-CN" sz="3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分类</a:t>
            </a:r>
            <a:r>
              <a:rPr sz="3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方法</a:t>
            </a:r>
            <a:endParaRPr sz="3600" b="1" dirty="0">
              <a:solidFill>
                <a:schemeClr val="bg1"/>
              </a:solidFill>
              <a:latin typeface="微软雅黑" panose="020B0503020204020204" pitchFamily="34" charset="-122"/>
            </a:endParaRPr>
          </a:p>
        </p:txBody>
      </p:sp>
      <p:sp>
        <p:nvSpPr>
          <p:cNvPr id="12" name="文本框 11"/>
          <p:cNvSpPr txBox="1"/>
          <p:nvPr/>
        </p:nvSpPr>
        <p:spPr>
          <a:xfrm>
            <a:off x="3129280" y="4771903"/>
            <a:ext cx="3060699" cy="368300"/>
          </a:xfrm>
          <a:prstGeom prst="rect">
            <a:avLst/>
          </a:prstGeom>
          <a:noFill/>
        </p:spPr>
        <p:txBody>
          <a:bodyPr wrap="square" rtlCol="0">
            <a:spAutoFit/>
          </a:bodyPr>
          <a:lstStyle/>
          <a:p>
            <a:r>
              <a:rPr lang="zh-CN" altLang="en-US" b="1" dirty="0">
                <a:solidFill>
                  <a:srgbClr val="453D3A"/>
                </a:solidFill>
              </a:rPr>
              <a:t>汇报人：邱玮煜</a:t>
            </a:r>
            <a:endParaRPr lang="zh-CN" altLang="en-US" b="1" dirty="0">
              <a:solidFill>
                <a:srgbClr val="453D3A"/>
              </a:solidFill>
            </a:endParaRPr>
          </a:p>
        </p:txBody>
      </p:sp>
      <p:sp>
        <p:nvSpPr>
          <p:cNvPr id="13" name="文本框 12"/>
          <p:cNvSpPr txBox="1"/>
          <p:nvPr/>
        </p:nvSpPr>
        <p:spPr>
          <a:xfrm>
            <a:off x="6475095" y="4772025"/>
            <a:ext cx="1948180" cy="645160"/>
          </a:xfrm>
          <a:prstGeom prst="rect">
            <a:avLst/>
          </a:prstGeom>
          <a:noFill/>
        </p:spPr>
        <p:txBody>
          <a:bodyPr wrap="square" rtlCol="0">
            <a:spAutoFit/>
          </a:bodyPr>
          <a:lstStyle/>
          <a:p>
            <a:r>
              <a:rPr lang="zh-CN" altLang="en-US" b="1" dirty="0">
                <a:solidFill>
                  <a:srgbClr val="453D3A"/>
                </a:solidFill>
              </a:rPr>
              <a:t>导师：赵明</a:t>
            </a:r>
            <a:r>
              <a:rPr lang="zh-CN" altLang="en-US" b="1" dirty="0">
                <a:solidFill>
                  <a:srgbClr val="453D3A"/>
                </a:solidFill>
                <a:sym typeface="+mn-ea"/>
              </a:rPr>
              <a:t>教授</a:t>
            </a:r>
            <a:endParaRPr lang="zh-CN" altLang="en-US" dirty="0"/>
          </a:p>
          <a:p>
            <a:endParaRPr lang="zh-CN" altLang="en-US" b="1" dirty="0">
              <a:solidFill>
                <a:srgbClr val="453D3A"/>
              </a:solidFill>
            </a:endParaRPr>
          </a:p>
        </p:txBody>
      </p:sp>
      <p:sp>
        <p:nvSpPr>
          <p:cNvPr id="15" name="矩形 14"/>
          <p:cNvSpPr/>
          <p:nvPr/>
        </p:nvSpPr>
        <p:spPr>
          <a:xfrm>
            <a:off x="11172674" y="22601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200814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1422354" y="2955939"/>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7" name="图片 16" descr="2015916225123342.jpg"/>
          <p:cNvPicPr>
            <a:picLocks noChangeAspect="1"/>
          </p:cNvPicPr>
          <p:nvPr/>
        </p:nvPicPr>
        <p:blipFill>
          <a:blip r:embed="rId1" cstate="print"/>
          <a:stretch>
            <a:fillRect/>
          </a:stretch>
        </p:blipFill>
        <p:spPr>
          <a:xfrm>
            <a:off x="339720" y="2259734"/>
            <a:ext cx="2466589" cy="2004366"/>
          </a:xfrm>
          <a:prstGeom prst="rect">
            <a:avLst/>
          </a:prstGeom>
        </p:spPr>
      </p:pic>
      <p:sp>
        <p:nvSpPr>
          <p:cNvPr id="19" name="文本框 11"/>
          <p:cNvSpPr txBox="1"/>
          <p:nvPr/>
        </p:nvSpPr>
        <p:spPr>
          <a:xfrm>
            <a:off x="8704954" y="5786260"/>
            <a:ext cx="3060699" cy="368300"/>
          </a:xfrm>
          <a:prstGeom prst="rect">
            <a:avLst/>
          </a:prstGeom>
          <a:noFill/>
        </p:spPr>
        <p:txBody>
          <a:bodyPr wrap="square" rtlCol="0">
            <a:spAutoFit/>
          </a:bodyPr>
          <a:lstStyle/>
          <a:p>
            <a:r>
              <a:rPr lang="zh-CN" altLang="en-US" b="1" dirty="0">
                <a:solidFill>
                  <a:srgbClr val="453D3A"/>
                </a:solidFill>
              </a:rPr>
              <a:t>日期 ：</a:t>
            </a:r>
            <a:r>
              <a:rPr lang="en-US" altLang="zh-CN" b="1" dirty="0">
                <a:solidFill>
                  <a:srgbClr val="453D3A"/>
                </a:solidFill>
              </a:rPr>
              <a:t>2021.07.12</a:t>
            </a:r>
            <a:endParaRPr lang="zh-CN" altLang="en-US" b="1" dirty="0">
              <a:solidFill>
                <a:srgbClr val="453D3A"/>
              </a:solidFill>
            </a:endParaRPr>
          </a:p>
        </p:txBody>
      </p:sp>
      <p:pic>
        <p:nvPicPr>
          <p:cNvPr id="3" name="图片 2"/>
          <p:cNvPicPr>
            <a:picLocks noChangeAspect="1"/>
          </p:cNvPicPr>
          <p:nvPr/>
        </p:nvPicPr>
        <p:blipFill>
          <a:blip r:link="rId2"/>
          <a:stretch>
            <a:fillRect/>
          </a:stretch>
        </p:blipFill>
        <p:spPr>
          <a:xfrm>
            <a:off x="1270000" y="1270000"/>
            <a:ext cx="63500" cy="762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7894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8</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8" name="矩形 67"/>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5</a:t>
            </a:r>
            <a:r>
              <a:rPr lang="zh-CN" altLang="en-US" sz="2000" b="1" dirty="0">
                <a:latin typeface="Calibri" panose="020F0502020204030204" pitchFamily="34" charset="0"/>
                <a:ea typeface="宋体" panose="02010600030101010101" pitchFamily="2" charset="-122"/>
              </a:rPr>
              <a:t>、预处理之后图像展示</a:t>
            </a:r>
            <a:endParaRPr lang="zh-CN" altLang="en-US" sz="2000" b="1" dirty="0">
              <a:latin typeface="Calibri" panose="020F0502020204030204" pitchFamily="34" charset="0"/>
              <a:ea typeface="宋体" panose="02010600030101010101" pitchFamily="2" charset="-122"/>
            </a:endParaRPr>
          </a:p>
        </p:txBody>
      </p:sp>
      <p:pic>
        <p:nvPicPr>
          <p:cNvPr id="9" name="图片 2"/>
          <p:cNvPicPr>
            <a:picLocks noChangeAspect="1"/>
          </p:cNvPicPr>
          <p:nvPr/>
        </p:nvPicPr>
        <p:blipFill>
          <a:blip r:embed="rId1"/>
          <a:stretch>
            <a:fillRect/>
          </a:stretch>
        </p:blipFill>
        <p:spPr>
          <a:xfrm>
            <a:off x="2277110" y="2198370"/>
            <a:ext cx="7498080" cy="4244340"/>
          </a:xfrm>
          <a:prstGeom prst="rect">
            <a:avLst/>
          </a:prstGeom>
          <a:noFill/>
          <a:ln>
            <a:noFill/>
          </a:ln>
        </p:spPr>
      </p:pic>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540" y="-184150"/>
            <a:ext cx="2141855" cy="7042150"/>
            <a:chOff x="0" y="-290"/>
            <a:chExt cx="3373"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09" y="1605"/>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00" y="3671"/>
              <a:ext cx="2715"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53" y="4010"/>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575" y="554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7" name="文本框 66"/>
          <p:cNvSpPr txBox="1"/>
          <p:nvPr/>
        </p:nvSpPr>
        <p:spPr>
          <a:xfrm>
            <a:off x="702310" y="4778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7894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9</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8" name="矩形 67"/>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6</a:t>
            </a:r>
            <a:r>
              <a:rPr lang="zh-CN" altLang="en-US" sz="2000" b="1" dirty="0">
                <a:latin typeface="Calibri" panose="020F0502020204030204" pitchFamily="34" charset="0"/>
                <a:ea typeface="宋体" panose="02010600030101010101" pitchFamily="2" charset="-122"/>
              </a:rPr>
              <a:t>、数据集展示</a:t>
            </a:r>
            <a:endParaRPr lang="en-US" altLang="zh-CN" sz="2000" b="1" dirty="0">
              <a:latin typeface="Calibri" panose="020F0502020204030204" pitchFamily="34" charset="0"/>
              <a:ea typeface="宋体" panose="02010600030101010101" pitchFamily="2" charset="-122"/>
            </a:endParaRPr>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540" y="-184150"/>
            <a:ext cx="2141855" cy="7042150"/>
            <a:chOff x="0" y="-290"/>
            <a:chExt cx="3373"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09" y="1605"/>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00" y="3671"/>
              <a:ext cx="2715"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53" y="4010"/>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575" y="554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7" name="文本框 66"/>
          <p:cNvSpPr txBox="1"/>
          <p:nvPr/>
        </p:nvSpPr>
        <p:spPr>
          <a:xfrm>
            <a:off x="702310" y="4778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2" name="图片 2" descr="fig2pro"/>
          <p:cNvPicPr>
            <a:picLocks noChangeAspect="1"/>
          </p:cNvPicPr>
          <p:nvPr/>
        </p:nvPicPr>
        <p:blipFill>
          <a:blip r:embed="rId1"/>
          <a:stretch>
            <a:fillRect/>
          </a:stretch>
        </p:blipFill>
        <p:spPr>
          <a:xfrm>
            <a:off x="2442845" y="2331085"/>
            <a:ext cx="6362700" cy="3572510"/>
          </a:xfrm>
          <a:prstGeom prst="rect">
            <a:avLst/>
          </a:prstGeom>
        </p:spPr>
      </p:pic>
    </p:spTree>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7894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10</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8" name="矩形 67"/>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667000" y="144780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7</a:t>
            </a:r>
            <a:r>
              <a:rPr lang="zh-CN" altLang="en-US" sz="2000" b="1" dirty="0">
                <a:latin typeface="Calibri" panose="020F0502020204030204" pitchFamily="34" charset="0"/>
                <a:ea typeface="宋体" panose="02010600030101010101" pitchFamily="2" charset="-122"/>
              </a:rPr>
              <a:t>、</a:t>
            </a:r>
            <a:r>
              <a:rPr lang="en-US" altLang="zh-CN" sz="2000" b="1" dirty="0">
                <a:latin typeface="Calibri" panose="020F0502020204030204" pitchFamily="34" charset="0"/>
                <a:ea typeface="宋体" panose="02010600030101010101" pitchFamily="2" charset="-122"/>
              </a:rPr>
              <a:t>Gabor</a:t>
            </a:r>
            <a:r>
              <a:rPr lang="zh-CN" altLang="en-US" sz="2000" b="1" dirty="0">
                <a:latin typeface="Calibri" panose="020F0502020204030204" pitchFamily="34" charset="0"/>
                <a:ea typeface="宋体" panose="02010600030101010101" pitchFamily="2" charset="-122"/>
              </a:rPr>
              <a:t>函数</a:t>
            </a:r>
            <a:endParaRPr lang="zh-CN" altLang="en-US" sz="2000" b="1" dirty="0">
              <a:latin typeface="Calibri" panose="020F0502020204030204" pitchFamily="34" charset="0"/>
              <a:ea typeface="宋体" panose="02010600030101010101" pitchFamily="2" charset="-122"/>
            </a:endParaRPr>
          </a:p>
        </p:txBody>
      </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540" y="-184150"/>
            <a:ext cx="2141855" cy="7042150"/>
            <a:chOff x="0" y="-290"/>
            <a:chExt cx="3373"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09" y="1605"/>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00" y="3671"/>
              <a:ext cx="2715"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53" y="4010"/>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575" y="554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7" name="文本框 66"/>
          <p:cNvSpPr txBox="1"/>
          <p:nvPr/>
        </p:nvSpPr>
        <p:spPr>
          <a:xfrm>
            <a:off x="702310" y="4778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006725" y="2365375"/>
            <a:ext cx="5579110" cy="987425"/>
          </a:xfrm>
          <a:prstGeom prst="rect">
            <a:avLst/>
          </a:prstGeom>
        </p:spPr>
      </p:pic>
      <p:sp>
        <p:nvSpPr>
          <p:cNvPr id="6" name="文本框 5"/>
          <p:cNvSpPr txBox="1"/>
          <p:nvPr/>
        </p:nvSpPr>
        <p:spPr>
          <a:xfrm>
            <a:off x="3120390" y="3746500"/>
            <a:ext cx="4742815" cy="2030095"/>
          </a:xfrm>
          <a:prstGeom prst="rect">
            <a:avLst/>
          </a:prstGeom>
          <a:noFill/>
        </p:spPr>
        <p:txBody>
          <a:bodyPr wrap="square" rtlCol="0" anchor="t">
            <a:spAutoFit/>
          </a:bodyPr>
          <a:p>
            <a:r>
              <a:rPr lang="zh-CN" altLang="en-US"/>
              <a:t>σ</a:t>
            </a:r>
            <a:r>
              <a:rPr lang="zh-CN" altLang="en-US" baseline="-25000">
                <a:solidFill>
                  <a:schemeClr val="tx1"/>
                </a:solidFill>
                <a:uFillTx/>
              </a:rPr>
              <a:t>x</a:t>
            </a:r>
            <a:r>
              <a:rPr lang="zh-CN" altLang="en-US"/>
              <a:t>和σ</a:t>
            </a:r>
            <a:r>
              <a:rPr lang="zh-CN" altLang="en-US" baseline="-25000">
                <a:solidFill>
                  <a:schemeClr val="tx1"/>
                </a:solidFill>
                <a:uFillTx/>
              </a:rPr>
              <a:t>y</a:t>
            </a:r>
            <a:r>
              <a:rPr lang="zh-CN" altLang="en-US"/>
              <a:t>分别是信号在空间域的x方向和y方向上的有效宽带。一般来说，是选择一组圆对称的Gabor滤波器，即σ</a:t>
            </a:r>
            <a:r>
              <a:rPr lang="zh-CN" altLang="en-US" baseline="-25000">
                <a:solidFill>
                  <a:schemeClr val="tx1"/>
                </a:solidFill>
                <a:uFillTx/>
              </a:rPr>
              <a:t>x</a:t>
            </a:r>
            <a:r>
              <a:rPr lang="zh-CN" altLang="en-US"/>
              <a:t>=σ</a:t>
            </a:r>
            <a:r>
              <a:rPr lang="zh-CN" altLang="en-US" baseline="-25000">
                <a:solidFill>
                  <a:schemeClr val="tx1"/>
                </a:solidFill>
                <a:uFillTx/>
              </a:rPr>
              <a:t>y</a:t>
            </a:r>
            <a:r>
              <a:rPr lang="zh-CN" altLang="en-US"/>
              <a:t>=σ。f表示Gabor函数的中心频率，其值为f=1/（α*σ），其中α是一个控制中心频率与带宽之比的常数。σ是空间常数，它与信道的中心频率成反比。</a:t>
            </a:r>
            <a:r>
              <a:rPr lang="en-US" altLang="zh-CN"/>
              <a:t>j=</a:t>
            </a:r>
            <a:endParaRPr lang="en-US" altLang="zh-CN"/>
          </a:p>
        </p:txBody>
      </p:sp>
      <p:pic>
        <p:nvPicPr>
          <p:cNvPr id="11" name="图片 10"/>
          <p:cNvPicPr>
            <a:picLocks noChangeAspect="1"/>
          </p:cNvPicPr>
          <p:nvPr/>
        </p:nvPicPr>
        <p:blipFill>
          <a:blip r:embed="rId2"/>
          <a:stretch>
            <a:fillRect/>
          </a:stretch>
        </p:blipFill>
        <p:spPr>
          <a:xfrm>
            <a:off x="4876165" y="5521325"/>
            <a:ext cx="234315" cy="255270"/>
          </a:xfrm>
          <a:prstGeom prst="rect">
            <a:avLst/>
          </a:prstGeom>
        </p:spPr>
      </p:pic>
    </p:spTree>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7894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11</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8" name="矩形 67"/>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396240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840990" y="1489710"/>
            <a:ext cx="3725545"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8</a:t>
            </a:r>
            <a:r>
              <a:rPr lang="zh-CN" altLang="en-US" sz="2000" b="1" dirty="0">
                <a:latin typeface="Calibri" panose="020F0502020204030204" pitchFamily="34" charset="0"/>
                <a:ea typeface="宋体" panose="02010600030101010101" pitchFamily="2" charset="-122"/>
              </a:rPr>
              <a:t>、经过</a:t>
            </a:r>
            <a:r>
              <a:rPr lang="en-US" altLang="zh-CN" sz="2000" b="1" dirty="0">
                <a:latin typeface="Calibri" panose="020F0502020204030204" pitchFamily="34" charset="0"/>
                <a:ea typeface="宋体" panose="02010600030101010101" pitchFamily="2" charset="-122"/>
              </a:rPr>
              <a:t>Gabor</a:t>
            </a:r>
            <a:r>
              <a:rPr lang="zh-CN" altLang="en-US" sz="2000" b="1" dirty="0">
                <a:latin typeface="Calibri" panose="020F0502020204030204" pitchFamily="34" charset="0"/>
                <a:ea typeface="宋体" panose="02010600030101010101" pitchFamily="2" charset="-122"/>
              </a:rPr>
              <a:t>滤波处理后</a:t>
            </a:r>
            <a:endParaRPr lang="zh-CN" altLang="en-US" sz="2000" b="1" dirty="0">
              <a:latin typeface="Calibri" panose="020F0502020204030204" pitchFamily="34" charset="0"/>
              <a:ea typeface="宋体" panose="02010600030101010101" pitchFamily="2" charset="-122"/>
            </a:endParaRPr>
          </a:p>
        </p:txBody>
      </p:sp>
      <p:pic>
        <p:nvPicPr>
          <p:cNvPr id="26" name="图片 1" descr="fig1pro"/>
          <p:cNvPicPr>
            <a:picLocks noChangeAspect="1"/>
          </p:cNvPicPr>
          <p:nvPr/>
        </p:nvPicPr>
        <p:blipFill>
          <a:blip r:embed="rId1"/>
          <a:stretch>
            <a:fillRect/>
          </a:stretch>
        </p:blipFill>
        <p:spPr>
          <a:xfrm>
            <a:off x="2519680" y="1963420"/>
            <a:ext cx="7564755" cy="4148455"/>
          </a:xfrm>
          <a:prstGeom prst="rect">
            <a:avLst/>
          </a:prstGeom>
        </p:spPr>
      </p:pic>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540" y="-184150"/>
            <a:ext cx="2141855" cy="7042150"/>
            <a:chOff x="0" y="-290"/>
            <a:chExt cx="3373"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09" y="1605"/>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00" y="3671"/>
              <a:ext cx="2715"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53" y="4010"/>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575" y="554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7" name="文本框 66"/>
          <p:cNvSpPr txBox="1"/>
          <p:nvPr/>
        </p:nvSpPr>
        <p:spPr>
          <a:xfrm>
            <a:off x="702310" y="4778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7894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12</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8" name="矩形 67"/>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396240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840990" y="1489710"/>
            <a:ext cx="3725545"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9</a:t>
            </a:r>
            <a:r>
              <a:rPr lang="zh-CN" altLang="en-US" sz="2000" b="1" dirty="0">
                <a:latin typeface="Calibri" panose="020F0502020204030204" pitchFamily="34" charset="0"/>
                <a:ea typeface="宋体" panose="02010600030101010101" pitchFamily="2" charset="-122"/>
              </a:rPr>
              <a:t>、以前的处理方法</a:t>
            </a:r>
            <a:endParaRPr lang="zh-CN" altLang="en-US" sz="2000" b="1" dirty="0">
              <a:latin typeface="Calibri" panose="020F0502020204030204" pitchFamily="34" charset="0"/>
              <a:ea typeface="宋体" panose="02010600030101010101" pitchFamily="2" charset="-122"/>
            </a:endParaRPr>
          </a:p>
        </p:txBody>
      </p:sp>
      <p:sp>
        <p:nvSpPr>
          <p:cNvPr id="2" name="文本框 1"/>
          <p:cNvSpPr txBox="1"/>
          <p:nvPr/>
        </p:nvSpPr>
        <p:spPr>
          <a:xfrm>
            <a:off x="2707005" y="2531110"/>
            <a:ext cx="5633720" cy="3046095"/>
          </a:xfrm>
          <a:prstGeom prst="rect">
            <a:avLst/>
          </a:prstGeom>
          <a:noFill/>
        </p:spPr>
        <p:txBody>
          <a:bodyPr wrap="square" rtlCol="0">
            <a:spAutoFit/>
          </a:bodyPr>
          <a:p>
            <a:pPr marL="285750" indent="-285750">
              <a:buFont typeface="Arial" panose="020B0604020202020204" pitchFamily="34" charset="0"/>
              <a:buChar char="•"/>
            </a:pPr>
            <a:r>
              <a:rPr lang="zh-CN" altLang="en-US" sz="3200"/>
              <a:t>通过一些算法来选取一个最优</a:t>
            </a:r>
            <a:r>
              <a:rPr lang="en-US" altLang="zh-CN" sz="3200"/>
              <a:t>Gabor</a:t>
            </a:r>
            <a:r>
              <a:rPr lang="zh-CN" altLang="en-US" sz="3200"/>
              <a:t>滤波器</a:t>
            </a:r>
            <a:endParaRPr lang="zh-CN" altLang="en-US" sz="3200"/>
          </a:p>
          <a:p>
            <a:pPr marL="285750" indent="-285750">
              <a:buFont typeface="Arial" panose="020B0604020202020204" pitchFamily="34" charset="0"/>
              <a:buChar char="•"/>
            </a:pPr>
            <a:endParaRPr lang="zh-CN" altLang="en-US" sz="3200"/>
          </a:p>
          <a:p>
            <a:pPr marL="285750" indent="-285750">
              <a:buFont typeface="Arial" panose="020B0604020202020204" pitchFamily="34" charset="0"/>
              <a:buChar char="•"/>
            </a:pPr>
            <a:r>
              <a:rPr lang="zh-CN" altLang="en-US" sz="3200"/>
              <a:t>对同一方向不同尺度（同一尺度不同方向）的</a:t>
            </a:r>
            <a:r>
              <a:rPr lang="en-US" altLang="zh-CN" sz="3200"/>
              <a:t>Gabor</a:t>
            </a:r>
            <a:r>
              <a:rPr lang="zh-CN" altLang="en-US" sz="3200"/>
              <a:t>特征图进行融合</a:t>
            </a:r>
            <a:endParaRPr lang="zh-CN" altLang="en-US" sz="3200"/>
          </a:p>
        </p:txBody>
      </p:sp>
      <p:sp>
        <p:nvSpPr>
          <p:cNvPr id="9" name="文本框 8"/>
          <p:cNvSpPr txBox="1"/>
          <p:nvPr/>
        </p:nvSpPr>
        <p:spPr>
          <a:xfrm>
            <a:off x="8656955" y="2698750"/>
            <a:ext cx="2963545" cy="645160"/>
          </a:xfrm>
          <a:prstGeom prst="rect">
            <a:avLst/>
          </a:prstGeom>
          <a:noFill/>
        </p:spPr>
        <p:txBody>
          <a:bodyPr wrap="square" rtlCol="0">
            <a:spAutoFit/>
          </a:bodyPr>
          <a:p>
            <a:r>
              <a:rPr lang="zh-CN" altLang="en-US"/>
              <a:t>过程繁琐，还需要引入新的寻优参数算法</a:t>
            </a:r>
            <a:endParaRPr lang="zh-CN" altLang="en-US"/>
          </a:p>
        </p:txBody>
      </p:sp>
      <p:sp>
        <p:nvSpPr>
          <p:cNvPr id="27" name="文本框 26"/>
          <p:cNvSpPr txBox="1"/>
          <p:nvPr/>
        </p:nvSpPr>
        <p:spPr>
          <a:xfrm>
            <a:off x="8846820" y="4097020"/>
            <a:ext cx="2861310" cy="645160"/>
          </a:xfrm>
          <a:prstGeom prst="rect">
            <a:avLst/>
          </a:prstGeom>
          <a:noFill/>
        </p:spPr>
        <p:txBody>
          <a:bodyPr wrap="square" rtlCol="0">
            <a:spAutoFit/>
          </a:bodyPr>
          <a:p>
            <a:r>
              <a:rPr lang="zh-CN" altLang="en-US"/>
              <a:t>特征向量的维度过大，影响后续的训练效率</a:t>
            </a:r>
            <a:endParaRPr lang="zh-CN" altLang="en-US"/>
          </a:p>
        </p:txBody>
      </p:sp>
      <p:sp>
        <p:nvSpPr>
          <p:cNvPr id="37" name="文本框 36"/>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540" y="-184150"/>
            <a:ext cx="2141855" cy="7042150"/>
            <a:chOff x="0" y="-290"/>
            <a:chExt cx="3373"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09" y="1605"/>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00" y="3671"/>
              <a:ext cx="2715"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53" y="4010"/>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575" y="554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7" name="文本框 66"/>
          <p:cNvSpPr txBox="1"/>
          <p:nvPr/>
        </p:nvSpPr>
        <p:spPr>
          <a:xfrm>
            <a:off x="702310" y="4778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7894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13</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8" name="矩形 67"/>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grpSp>
        <p:nvGrpSpPr>
          <p:cNvPr id="11" name="组合 10"/>
          <p:cNvGrpSpPr/>
          <p:nvPr/>
        </p:nvGrpSpPr>
        <p:grpSpPr>
          <a:xfrm>
            <a:off x="-10160" y="-170180"/>
            <a:ext cx="2061210" cy="4406900"/>
            <a:chOff x="-20" y="-290"/>
            <a:chExt cx="3246" cy="6940"/>
          </a:xfrm>
        </p:grpSpPr>
        <p:sp>
          <p:nvSpPr>
            <p:cNvPr id="12" name="矩形 11"/>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4" name="文本框 13"/>
            <p:cNvSpPr txBox="1"/>
            <p:nvPr/>
          </p:nvSpPr>
          <p:spPr>
            <a:xfrm>
              <a:off x="-4" y="1583"/>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0" y="3011"/>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09" y="4453"/>
              <a:ext cx="2718"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8"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9" name="等腰三角形 18"/>
            <p:cNvSpPr/>
            <p:nvPr/>
          </p:nvSpPr>
          <p:spPr>
            <a:xfrm rot="16200000">
              <a:off x="2973" y="4804"/>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 name="文本框 19"/>
            <p:cNvSpPr txBox="1"/>
            <p:nvPr/>
          </p:nvSpPr>
          <p:spPr>
            <a:xfrm>
              <a:off x="688" y="6022"/>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10</a:t>
            </a:r>
            <a:r>
              <a:rPr lang="zh-CN" altLang="en-US" sz="2000" b="1" dirty="0">
                <a:latin typeface="Calibri" panose="020F0502020204030204" pitchFamily="34" charset="0"/>
                <a:ea typeface="宋体" panose="02010600030101010101" pitchFamily="2" charset="-122"/>
              </a:rPr>
              <a:t>、主成分分析法</a:t>
            </a:r>
            <a:endParaRPr lang="zh-CN" altLang="en-US" sz="2000" b="1" dirty="0">
              <a:latin typeface="Calibri" panose="020F0502020204030204" pitchFamily="34" charset="0"/>
              <a:ea typeface="宋体" panose="02010600030101010101" pitchFamily="2" charset="-122"/>
            </a:endParaRPr>
          </a:p>
        </p:txBody>
      </p:sp>
      <p:graphicFrame>
        <p:nvGraphicFramePr>
          <p:cNvPr id="26" name="表格 25"/>
          <p:cNvGraphicFramePr/>
          <p:nvPr>
            <p:custDataLst>
              <p:tags r:id="rId1"/>
            </p:custDataLst>
          </p:nvPr>
        </p:nvGraphicFramePr>
        <p:xfrm>
          <a:off x="2839085" y="2230755"/>
          <a:ext cx="9717405" cy="4184650"/>
        </p:xfrm>
        <a:graphic>
          <a:graphicData uri="http://schemas.openxmlformats.org/drawingml/2006/table">
            <a:tbl>
              <a:tblPr firstRow="1" bandRow="1">
                <a:tableStyleId>{5940675A-B579-460E-94D1-54222C63F5DA}</a:tableStyleId>
              </a:tblPr>
              <a:tblGrid>
                <a:gridCol w="8134350"/>
                <a:gridCol w="1583055"/>
              </a:tblGrid>
              <a:tr h="4184650">
                <a:tc>
                  <a:txBody>
                    <a:bodyPr/>
                    <a:p>
                      <a:pPr indent="0" algn="l">
                        <a:buNone/>
                      </a:pPr>
                      <a:endParaRPr lang="zh-CN" altLang="en-US" sz="3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9525" vert="horz" anchor="ctr" anchorCtr="0">
                    <a:lnL>
                      <a:noFill/>
                    </a:lnL>
                    <a:lnR>
                      <a:noFill/>
                    </a:lnR>
                    <a:lnT cap="flat">
                      <a:noFill/>
                    </a:lnT>
                    <a:lnB cap="flat">
                      <a:noFill/>
                    </a:lnB>
                    <a:lnTlToBr>
                      <a:noFill/>
                    </a:lnTlToBr>
                    <a:lnBlToTr>
                      <a:noFill/>
                    </a:lnBlToTr>
                    <a:noFill/>
                  </a:tcPr>
                </a:tc>
                <a:tc>
                  <a:txBody>
                    <a:bodyPr/>
                    <a:p>
                      <a:pPr indent="0">
                        <a:buNone/>
                      </a:pPr>
                      <a:endParaRPr lang="en-US" altLang="en-US" sz="1200" b="0">
                        <a:solidFill>
                          <a:srgbClr val="222222"/>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9525" vert="horz" anchor="ctr" anchorCtr="0">
                    <a:lnL>
                      <a:noFill/>
                    </a:lnL>
                    <a:lnR cap="flat">
                      <a:noFill/>
                    </a:lnR>
                    <a:lnT cap="flat">
                      <a:noFill/>
                    </a:lnT>
                    <a:lnB cap="flat">
                      <a:noFill/>
                    </a:lnB>
                    <a:lnTlToBr>
                      <a:noFill/>
                    </a:lnTlToBr>
                    <a:lnBlToTr>
                      <a:noFill/>
                    </a:lnBlToTr>
                    <a:noFill/>
                  </a:tcPr>
                </a:tc>
              </a:tr>
            </a:tbl>
          </a:graphicData>
        </a:graphic>
      </p:graphicFrame>
      <p:sp>
        <p:nvSpPr>
          <p:cNvPr id="27" name="未知 26"/>
          <p:cNvSpPr/>
          <p:nvPr/>
        </p:nvSpPr>
        <p:spPr>
          <a:xfrm>
            <a:off x="1844357" y="2839720"/>
            <a:ext cx="3517900" cy="641350"/>
          </a:xfrm>
          <a:prstGeom prst="rect">
            <a:avLst/>
          </a:prstGeom>
        </p:spPr>
      </p:sp>
      <p:sp>
        <p:nvSpPr>
          <p:cNvPr id="2" name="文本框 1"/>
          <p:cNvSpPr txBox="1"/>
          <p:nvPr/>
        </p:nvSpPr>
        <p:spPr>
          <a:xfrm>
            <a:off x="2769235" y="2258060"/>
            <a:ext cx="8353425" cy="3538220"/>
          </a:xfrm>
          <a:prstGeom prst="rect">
            <a:avLst/>
          </a:prstGeom>
          <a:noFill/>
        </p:spPr>
        <p:txBody>
          <a:bodyPr wrap="square" rtlCol="0">
            <a:spAutoFit/>
          </a:bodyPr>
          <a:p>
            <a:pPr marL="457200" indent="-457200">
              <a:buFont typeface="Arial" panose="020B0604020202020204" pitchFamily="34" charset="0"/>
              <a:buChar char="•"/>
            </a:pPr>
            <a:r>
              <a:rPr lang="zh-CN" altLang="en-US" sz="3200"/>
              <a:t>一种统计分析方法</a:t>
            </a:r>
            <a:endParaRPr lang="zh-CN" altLang="en-US" sz="3200"/>
          </a:p>
          <a:p>
            <a:pPr marL="457200" indent="-457200">
              <a:buFont typeface="Arial" panose="020B0604020202020204" pitchFamily="34" charset="0"/>
              <a:buChar char="•"/>
            </a:pPr>
            <a:r>
              <a:rPr lang="zh-CN" altLang="en-US" sz="3200"/>
              <a:t>通过线性变换将多个原始变量转化为几个新的综合变量。这些新变量彼此不相关，且有效地表示原始变量。</a:t>
            </a:r>
            <a:endParaRPr lang="zh-CN" altLang="en-US" sz="3200"/>
          </a:p>
          <a:p>
            <a:pPr marL="457200" indent="-457200">
              <a:buFont typeface="Arial" panose="020B0604020202020204" pitchFamily="34" charset="0"/>
              <a:buChar char="•"/>
            </a:pPr>
            <a:r>
              <a:rPr lang="zh-CN" altLang="en-US" sz="3200"/>
              <a:t>追求在降维的同时能最大限度地保留数据的内部信息，并通过测量数据在投影方向上的方差来判断方向。</a:t>
            </a:r>
            <a:endParaRPr lang="zh-CN" altLang="en-US" sz="3200"/>
          </a:p>
        </p:txBody>
      </p:sp>
      <p:sp>
        <p:nvSpPr>
          <p:cNvPr id="37" name="文本框 36"/>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702310" y="4778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2540" y="-184150"/>
            <a:ext cx="2141855" cy="7042150"/>
            <a:chOff x="0" y="-290"/>
            <a:chExt cx="3373" cy="11090"/>
          </a:xfrm>
        </p:grpSpPr>
        <p:sp>
          <p:nvSpPr>
            <p:cNvPr id="51" name="矩形 50"/>
            <p:cNvSpPr/>
            <p:nvPr/>
          </p:nvSpPr>
          <p:spPr>
            <a:xfrm>
              <a:off x="309" y="2544"/>
              <a:ext cx="1221" cy="364"/>
            </a:xfrm>
            <a:prstGeom prst="rect">
              <a:avLst/>
            </a:prstGeom>
          </p:spPr>
          <p:txBody>
            <a:bodyPr wrap="square">
              <a:spAutoFit/>
            </a:bodyPr>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52" name="矩形 51"/>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文本框 52"/>
            <p:cNvSpPr txBox="1"/>
            <p:nvPr/>
          </p:nvSpPr>
          <p:spPr>
            <a:xfrm>
              <a:off x="309" y="1605"/>
              <a:ext cx="2595" cy="1307"/>
            </a:xfrm>
            <a:prstGeom prst="rect">
              <a:avLst/>
            </a:prstGeom>
            <a:noFill/>
          </p:spPr>
          <p:txBody>
            <a:bodyPr wrap="square" rtlCol="0">
              <a:spAutoFit/>
            </a:bodyPr>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200" y="3671"/>
              <a:ext cx="2715" cy="1307"/>
            </a:xfrm>
            <a:prstGeom prst="rect">
              <a:avLst/>
            </a:prstGeom>
            <a:noFill/>
          </p:spPr>
          <p:txBody>
            <a:bodyPr wrap="square" rtlCol="0">
              <a:spAutoFit/>
            </a:bodyPr>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5" name="Rectangle 5"/>
            <p:cNvSpPr/>
            <p:nvPr/>
          </p:nvSpPr>
          <p:spPr>
            <a:xfrm>
              <a:off x="0" y="-290"/>
              <a:ext cx="488" cy="580"/>
            </a:xfrm>
            <a:prstGeom prst="rect">
              <a:avLst/>
            </a:prstGeom>
            <a:noFill/>
            <a:ln w="9525">
              <a:noFill/>
            </a:ln>
          </p:spPr>
          <p:txBody>
            <a:bodyPr wrap="none" anchor="ctr">
              <a:spAutoFit/>
            </a:bodyPr>
            <a:p>
              <a:endParaRPr lang="zh-CN" altLang="en-US" dirty="0">
                <a:latin typeface="Calibri" panose="020F0502020204030204" pitchFamily="34" charset="0"/>
                <a:ea typeface="宋体" panose="02010600030101010101" pitchFamily="2" charset="-122"/>
              </a:endParaRPr>
            </a:p>
          </p:txBody>
        </p:sp>
        <p:sp>
          <p:nvSpPr>
            <p:cNvPr id="56" name="Rectangle 7"/>
            <p:cNvSpPr/>
            <p:nvPr/>
          </p:nvSpPr>
          <p:spPr>
            <a:xfrm>
              <a:off x="200" y="-90"/>
              <a:ext cx="488" cy="580"/>
            </a:xfrm>
            <a:prstGeom prst="rect">
              <a:avLst/>
            </a:prstGeom>
            <a:noFill/>
            <a:ln w="9525">
              <a:noFill/>
            </a:ln>
          </p:spPr>
          <p:txBody>
            <a:bodyPr wrap="none" anchor="ctr">
              <a:spAutoFit/>
            </a:bodyPr>
            <a:p>
              <a:endParaRPr lang="zh-CN" altLang="en-US" dirty="0">
                <a:latin typeface="Calibri" panose="020F0502020204030204" pitchFamily="34" charset="0"/>
                <a:ea typeface="宋体" panose="02010600030101010101" pitchFamily="2" charset="-122"/>
              </a:endParaRPr>
            </a:p>
          </p:txBody>
        </p:sp>
        <p:sp>
          <p:nvSpPr>
            <p:cNvPr id="57" name="等腰三角形 56"/>
            <p:cNvSpPr/>
            <p:nvPr/>
          </p:nvSpPr>
          <p:spPr>
            <a:xfrm rot="16200000">
              <a:off x="2953" y="4010"/>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8" name="文本框 57"/>
            <p:cNvSpPr txBox="1"/>
            <p:nvPr/>
          </p:nvSpPr>
          <p:spPr>
            <a:xfrm>
              <a:off x="575" y="5543"/>
              <a:ext cx="2063" cy="628"/>
            </a:xfrm>
            <a:prstGeom prst="rect">
              <a:avLst/>
            </a:prstGeom>
            <a:noFill/>
          </p:spPr>
          <p:txBody>
            <a:bodyPr wrap="square" rtlCol="0">
              <a:spAutoFit/>
            </a:bodyPr>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59" name="文本框 58"/>
          <p:cNvSpPr txBox="1"/>
          <p:nvPr/>
        </p:nvSpPr>
        <p:spPr>
          <a:xfrm>
            <a:off x="829310" y="4905375"/>
            <a:ext cx="1271270" cy="398780"/>
          </a:xfrm>
          <a:prstGeom prst="rect">
            <a:avLst/>
          </a:prstGeom>
          <a:noFill/>
        </p:spPr>
        <p:txBody>
          <a:bodyPr wrap="square" rtlCol="0">
            <a:spAutoFit/>
          </a:bodyPr>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14</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8" name="矩形 67"/>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1</a:t>
            </a:r>
            <a:r>
              <a:rPr lang="zh-CN" altLang="en-US" sz="2000" b="1" dirty="0">
                <a:latin typeface="Calibri" panose="020F0502020204030204" pitchFamily="34" charset="0"/>
                <a:ea typeface="宋体" panose="02010600030101010101" pitchFamily="2" charset="-122"/>
              </a:rPr>
              <a:t>、评价指标</a:t>
            </a:r>
            <a:endParaRPr lang="zh-CN" altLang="en-US" sz="2000" b="1" dirty="0">
              <a:latin typeface="Calibri" panose="020F0502020204030204" pitchFamily="34" charset="0"/>
              <a:ea typeface="宋体" panose="02010600030101010101" pitchFamily="2" charset="-122"/>
            </a:endParaRPr>
          </a:p>
        </p:txBody>
      </p:sp>
      <p:sp>
        <p:nvSpPr>
          <p:cNvPr id="27" name="未知 26"/>
          <p:cNvSpPr/>
          <p:nvPr/>
        </p:nvSpPr>
        <p:spPr>
          <a:xfrm>
            <a:off x="1844357" y="2839720"/>
            <a:ext cx="3517900" cy="641350"/>
          </a:xfrm>
          <a:prstGeom prst="rect">
            <a:avLst/>
          </a:prstGeom>
        </p:spPr>
      </p:sp>
      <p:pic>
        <p:nvPicPr>
          <p:cNvPr id="43" name="图片 42"/>
          <p:cNvPicPr>
            <a:picLocks noChangeAspect="1"/>
          </p:cNvPicPr>
          <p:nvPr/>
        </p:nvPicPr>
        <p:blipFill>
          <a:blip r:embed="rId1"/>
          <a:stretch>
            <a:fillRect/>
          </a:stretch>
        </p:blipFill>
        <p:spPr>
          <a:xfrm>
            <a:off x="2707005" y="2162810"/>
            <a:ext cx="4523740" cy="2999740"/>
          </a:xfrm>
          <a:prstGeom prst="rect">
            <a:avLst/>
          </a:prstGeom>
        </p:spPr>
      </p:pic>
      <p:sp>
        <p:nvSpPr>
          <p:cNvPr id="44" name="文本框 43"/>
          <p:cNvSpPr txBox="1"/>
          <p:nvPr/>
        </p:nvSpPr>
        <p:spPr>
          <a:xfrm>
            <a:off x="2703830" y="5361305"/>
            <a:ext cx="5906135" cy="1014730"/>
          </a:xfrm>
          <a:prstGeom prst="rect">
            <a:avLst/>
          </a:prstGeom>
          <a:noFill/>
        </p:spPr>
        <p:txBody>
          <a:bodyPr wrap="square" rtlCol="0" anchor="t">
            <a:spAutoFit/>
          </a:bodyPr>
          <a:p>
            <a:r>
              <a:rPr lang="zh-CN" altLang="en-US" sz="2000"/>
              <a:t>TP表示正确预测样本为阳性；TN表示正确预测阴性样本为阴性；FP表示错误地预测阴性样本为阳性；FN表示错误地预测阳性样本为阴性。</a:t>
            </a:r>
            <a:endParaRPr lang="zh-CN" altLang="en-US" sz="2000"/>
          </a:p>
        </p:txBody>
      </p:sp>
      <p:sp>
        <p:nvSpPr>
          <p:cNvPr id="46" name="文本框 45"/>
          <p:cNvSpPr txBox="1"/>
          <p:nvPr/>
        </p:nvSpPr>
        <p:spPr>
          <a:xfrm>
            <a:off x="6861810" y="2376805"/>
            <a:ext cx="5173345" cy="2584450"/>
          </a:xfrm>
          <a:prstGeom prst="rect">
            <a:avLst/>
          </a:prstGeom>
          <a:noFill/>
        </p:spPr>
        <p:txBody>
          <a:bodyPr wrap="square" rtlCol="0">
            <a:spAutoFit/>
          </a:bodyPr>
          <a:p>
            <a:r>
              <a:rPr lang="zh-CN" altLang="en-US"/>
              <a:t>准确率</a:t>
            </a:r>
            <a:r>
              <a:rPr lang="en-US" altLang="zh-CN"/>
              <a:t>:</a:t>
            </a:r>
            <a:r>
              <a:rPr lang="zh-CN" altLang="en-US"/>
              <a:t>被正确分类的样本占总样本数</a:t>
            </a:r>
            <a:endParaRPr lang="zh-CN" altLang="en-US"/>
          </a:p>
          <a:p>
            <a:endParaRPr lang="zh-CN" altLang="en-US"/>
          </a:p>
          <a:p>
            <a:r>
              <a:rPr lang="zh-CN" altLang="en-US"/>
              <a:t>精确率：预测出来为正样本的结果中，有多少是正确分类。</a:t>
            </a:r>
            <a:endParaRPr lang="zh-CN" altLang="en-US"/>
          </a:p>
          <a:p>
            <a:endParaRPr lang="zh-CN" altLang="en-US"/>
          </a:p>
          <a:p>
            <a:r>
              <a:rPr lang="zh-CN" altLang="en-US"/>
              <a:t>召回率：真实为正样本的结果中，有多少是正确分类。</a:t>
            </a:r>
            <a:endParaRPr lang="zh-CN" altLang="en-US"/>
          </a:p>
          <a:p>
            <a:endParaRPr lang="zh-CN" altLang="en-US"/>
          </a:p>
          <a:p>
            <a:r>
              <a:rPr lang="en-US" altLang="zh-CN"/>
              <a:t>F1</a:t>
            </a:r>
            <a:r>
              <a:rPr lang="zh-CN" altLang="en-US"/>
              <a:t>值：精确率与召回率的调和平均值</a:t>
            </a:r>
            <a:endParaRPr lang="zh-CN" altLang="en-US"/>
          </a:p>
        </p:txBody>
      </p:sp>
      <p:sp>
        <p:nvSpPr>
          <p:cNvPr id="57" name="文本框 56"/>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0" y="-184150"/>
            <a:ext cx="2141855" cy="7042150"/>
            <a:chOff x="-12" y="-290"/>
            <a:chExt cx="3373" cy="11090"/>
          </a:xfrm>
        </p:grpSpPr>
        <p:sp>
          <p:nvSpPr>
            <p:cNvPr id="59" name="矩形 5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0" name="矩形 59"/>
            <p:cNvSpPr/>
            <p:nvPr/>
          </p:nvSpPr>
          <p:spPr>
            <a:xfrm>
              <a:off x="-12"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380" y="1571"/>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00" y="3671"/>
              <a:ext cx="2715"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3"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64"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65" name="等腰三角形 64"/>
            <p:cNvSpPr/>
            <p:nvPr/>
          </p:nvSpPr>
          <p:spPr>
            <a:xfrm rot="16200000">
              <a:off x="2930" y="5842"/>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6" name="文本框 65"/>
            <p:cNvSpPr txBox="1"/>
            <p:nvPr/>
          </p:nvSpPr>
          <p:spPr>
            <a:xfrm>
              <a:off x="201" y="5543"/>
              <a:ext cx="2775"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7" name="文本框 66"/>
          <p:cNvSpPr txBox="1"/>
          <p:nvPr/>
        </p:nvSpPr>
        <p:spPr>
          <a:xfrm>
            <a:off x="702310" y="4778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15</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8" name="矩形 67"/>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2</a:t>
            </a:r>
            <a:r>
              <a:rPr lang="zh-CN" altLang="en-US" sz="2000" b="1" dirty="0">
                <a:latin typeface="Calibri" panose="020F0502020204030204" pitchFamily="34" charset="0"/>
                <a:ea typeface="宋体" panose="02010600030101010101" pitchFamily="2" charset="-122"/>
              </a:rPr>
              <a:t>、不同模型对比结果</a:t>
            </a:r>
            <a:endParaRPr lang="zh-CN" altLang="en-US" sz="2000" b="1" dirty="0">
              <a:latin typeface="Calibri" panose="020F0502020204030204" pitchFamily="34" charset="0"/>
              <a:ea typeface="宋体" panose="02010600030101010101" pitchFamily="2" charset="-122"/>
            </a:endParaRPr>
          </a:p>
        </p:txBody>
      </p:sp>
      <p:sp>
        <p:nvSpPr>
          <p:cNvPr id="27" name="未知 26"/>
          <p:cNvSpPr/>
          <p:nvPr/>
        </p:nvSpPr>
        <p:spPr>
          <a:xfrm>
            <a:off x="1844357" y="2839720"/>
            <a:ext cx="3517900" cy="641350"/>
          </a:xfrm>
          <a:prstGeom prst="rect">
            <a:avLst/>
          </a:prstGeom>
        </p:spPr>
      </p:sp>
      <p:graphicFrame>
        <p:nvGraphicFramePr>
          <p:cNvPr id="2" name="表格 1"/>
          <p:cNvGraphicFramePr/>
          <p:nvPr>
            <p:custDataLst>
              <p:tags r:id="rId1"/>
            </p:custDataLst>
          </p:nvPr>
        </p:nvGraphicFramePr>
        <p:xfrm>
          <a:off x="2764790" y="2353945"/>
          <a:ext cx="6693535" cy="2947670"/>
        </p:xfrm>
        <a:graphic>
          <a:graphicData uri="http://schemas.openxmlformats.org/drawingml/2006/table">
            <a:tbl>
              <a:tblPr firstRow="1" bandRow="1">
                <a:tableStyleId>{5940675A-B579-460E-94D1-54222C63F5DA}</a:tableStyleId>
              </a:tblPr>
              <a:tblGrid>
                <a:gridCol w="1684020"/>
                <a:gridCol w="1185545"/>
                <a:gridCol w="1203325"/>
                <a:gridCol w="1395730"/>
                <a:gridCol w="1224915"/>
              </a:tblGrid>
              <a:tr h="961390">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Different models</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Precision</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Recall</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F1-score</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Accuracy</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60755">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Gabor+SVM</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34446"/>
                          </a:solidFill>
                          <a:latin typeface="宋体" panose="02010600030101010101" pitchFamily="2" charset="-122"/>
                          <a:ea typeface="宋体" panose="02010600030101010101" pitchFamily="2" charset="-122"/>
                          <a:cs typeface="宋体" panose="02010600030101010101" pitchFamily="2" charset="-122"/>
                        </a:rPr>
                        <a:t>0.91</a:t>
                      </a:r>
                      <a:endParaRPr lang="en-US" altLang="en-US" sz="2000" b="0">
                        <a:solidFill>
                          <a:srgbClr val="434446"/>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34446"/>
                          </a:solidFill>
                          <a:latin typeface="宋体" panose="02010600030101010101" pitchFamily="2" charset="-122"/>
                          <a:ea typeface="宋体" panose="02010600030101010101" pitchFamily="2" charset="-122"/>
                          <a:cs typeface="宋体" panose="02010600030101010101" pitchFamily="2" charset="-122"/>
                        </a:rPr>
                        <a:t>0.91</a:t>
                      </a:r>
                      <a:endParaRPr lang="en-US" altLang="en-US" sz="2000" b="0">
                        <a:solidFill>
                          <a:srgbClr val="434446"/>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34446"/>
                          </a:solidFill>
                          <a:latin typeface="宋体" panose="02010600030101010101" pitchFamily="2" charset="-122"/>
                          <a:ea typeface="宋体" panose="02010600030101010101" pitchFamily="2" charset="-122"/>
                          <a:cs typeface="宋体" panose="02010600030101010101" pitchFamily="2" charset="-122"/>
                        </a:rPr>
                        <a:t>0.91</a:t>
                      </a:r>
                      <a:endParaRPr lang="en-US" altLang="en-US" sz="2000" b="0">
                        <a:solidFill>
                          <a:srgbClr val="434446"/>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93.52%</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25525">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HOG+SVM</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34446"/>
                          </a:solidFill>
                          <a:latin typeface="宋体" panose="02010600030101010101" pitchFamily="2" charset="-122"/>
                          <a:ea typeface="宋体" panose="02010600030101010101" pitchFamily="2" charset="-122"/>
                          <a:cs typeface="宋体" panose="02010600030101010101" pitchFamily="2" charset="-122"/>
                        </a:rPr>
                        <a:t>0.95</a:t>
                      </a:r>
                      <a:endParaRPr lang="en-US" altLang="en-US" sz="2000" b="0">
                        <a:solidFill>
                          <a:srgbClr val="434446"/>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34446"/>
                          </a:solidFill>
                          <a:latin typeface="宋体" panose="02010600030101010101" pitchFamily="2" charset="-122"/>
                          <a:ea typeface="宋体" panose="02010600030101010101" pitchFamily="2" charset="-122"/>
                          <a:cs typeface="宋体" panose="02010600030101010101" pitchFamily="2" charset="-122"/>
                        </a:rPr>
                        <a:t>0.88</a:t>
                      </a:r>
                      <a:endParaRPr lang="en-US" altLang="en-US" sz="2000" b="0">
                        <a:solidFill>
                          <a:srgbClr val="434446"/>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434446"/>
                          </a:solidFill>
                          <a:latin typeface="宋体" panose="02010600030101010101" pitchFamily="2" charset="-122"/>
                          <a:ea typeface="宋体" panose="02010600030101010101" pitchFamily="2" charset="-122"/>
                          <a:cs typeface="宋体" panose="02010600030101010101" pitchFamily="2" charset="-122"/>
                        </a:rPr>
                        <a:t>0.89</a:t>
                      </a:r>
                      <a:endParaRPr lang="en-US" altLang="en-US" sz="2000" b="0">
                        <a:solidFill>
                          <a:srgbClr val="434446"/>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89.81%</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pSp>
        <p:nvGrpSpPr>
          <p:cNvPr id="9" name="组合 8"/>
          <p:cNvGrpSpPr/>
          <p:nvPr/>
        </p:nvGrpSpPr>
        <p:grpSpPr>
          <a:xfrm>
            <a:off x="62230" y="-222885"/>
            <a:ext cx="2141855" cy="7034530"/>
            <a:chOff x="0" y="-290"/>
            <a:chExt cx="3373" cy="11078"/>
          </a:xfrm>
        </p:grpSpPr>
        <p:sp>
          <p:nvSpPr>
            <p:cNvPr id="26" name="矩形 25"/>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8" name="矩形 27"/>
            <p:cNvSpPr/>
            <p:nvPr/>
          </p:nvSpPr>
          <p:spPr>
            <a:xfrm>
              <a:off x="0" y="-12"/>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09" y="1605"/>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15" y="3768"/>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3" name="等腰三角形 32"/>
            <p:cNvSpPr/>
            <p:nvPr/>
          </p:nvSpPr>
          <p:spPr>
            <a:xfrm rot="16200000">
              <a:off x="2787" y="5750"/>
              <a:ext cx="284" cy="2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 name="文本框 33"/>
            <p:cNvSpPr txBox="1"/>
            <p:nvPr/>
          </p:nvSpPr>
          <p:spPr>
            <a:xfrm>
              <a:off x="201" y="5543"/>
              <a:ext cx="2781"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实验结果</a:t>
              </a:r>
              <a:endParaRPr lang="zh-CN" altLang="en-US" sz="2800" b="1" dirty="0">
                <a:solidFill>
                  <a:schemeClr val="bg1"/>
                </a:solidFill>
                <a:latin typeface="微软雅黑" panose="020B0503020204020204" pitchFamily="34" charset="-122"/>
                <a:sym typeface="+mn-ea"/>
              </a:endParaRPr>
            </a:p>
          </p:txBody>
        </p:sp>
      </p:gr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实验结果</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16</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8" name="矩形 67"/>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grpSp>
        <p:nvGrpSpPr>
          <p:cNvPr id="11" name="组合 10"/>
          <p:cNvGrpSpPr/>
          <p:nvPr/>
        </p:nvGrpSpPr>
        <p:grpSpPr>
          <a:xfrm>
            <a:off x="-10160" y="-170180"/>
            <a:ext cx="2061210" cy="4406900"/>
            <a:chOff x="-20" y="-290"/>
            <a:chExt cx="3246" cy="6940"/>
          </a:xfrm>
        </p:grpSpPr>
        <p:sp>
          <p:nvSpPr>
            <p:cNvPr id="12" name="矩形 11"/>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4" name="文本框 13"/>
            <p:cNvSpPr txBox="1"/>
            <p:nvPr/>
          </p:nvSpPr>
          <p:spPr>
            <a:xfrm>
              <a:off x="-4" y="1583"/>
              <a:ext cx="2595" cy="1501"/>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0" y="3011"/>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09" y="4453"/>
              <a:ext cx="2718"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8"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19" name="等腰三角形 18"/>
            <p:cNvSpPr/>
            <p:nvPr/>
          </p:nvSpPr>
          <p:spPr>
            <a:xfrm rot="16200000">
              <a:off x="2973" y="4804"/>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 name="文本框 19"/>
            <p:cNvSpPr txBox="1"/>
            <p:nvPr/>
          </p:nvSpPr>
          <p:spPr>
            <a:xfrm>
              <a:off x="688" y="6022"/>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703830" y="1428750"/>
            <a:ext cx="302133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3</a:t>
            </a:r>
            <a:r>
              <a:rPr lang="zh-CN" altLang="en-US" sz="2000" b="1" dirty="0">
                <a:latin typeface="Calibri" panose="020F0502020204030204" pitchFamily="34" charset="0"/>
                <a:ea typeface="宋体" panose="02010600030101010101" pitchFamily="2" charset="-122"/>
              </a:rPr>
              <a:t>、不同分类器对比结果</a:t>
            </a:r>
            <a:endParaRPr lang="zh-CN" altLang="en-US" sz="2000" b="1" dirty="0">
              <a:latin typeface="Calibri" panose="020F0502020204030204" pitchFamily="34" charset="0"/>
              <a:ea typeface="宋体" panose="02010600030101010101" pitchFamily="2" charset="-122"/>
            </a:endParaRPr>
          </a:p>
        </p:txBody>
      </p:sp>
      <p:sp>
        <p:nvSpPr>
          <p:cNvPr id="27" name="未知 26"/>
          <p:cNvSpPr/>
          <p:nvPr/>
        </p:nvSpPr>
        <p:spPr>
          <a:xfrm>
            <a:off x="1844357" y="2839720"/>
            <a:ext cx="3517900" cy="641350"/>
          </a:xfrm>
          <a:prstGeom prst="rect">
            <a:avLst/>
          </a:prstGeom>
        </p:spPr>
      </p:sp>
      <p:pic>
        <p:nvPicPr>
          <p:cNvPr id="9" name="图片 3" descr="fig3pro"/>
          <p:cNvPicPr>
            <a:picLocks noChangeAspect="1"/>
          </p:cNvPicPr>
          <p:nvPr/>
        </p:nvPicPr>
        <p:blipFill>
          <a:blip r:embed="rId1"/>
          <a:stretch>
            <a:fillRect/>
          </a:stretch>
        </p:blipFill>
        <p:spPr>
          <a:xfrm>
            <a:off x="2863215" y="2349500"/>
            <a:ext cx="5960745" cy="4010660"/>
          </a:xfrm>
          <a:prstGeom prst="rect">
            <a:avLst/>
          </a:prstGeom>
        </p:spPr>
      </p:pic>
      <p:grpSp>
        <p:nvGrpSpPr>
          <p:cNvPr id="26" name="组合 25"/>
          <p:cNvGrpSpPr/>
          <p:nvPr/>
        </p:nvGrpSpPr>
        <p:grpSpPr>
          <a:xfrm>
            <a:off x="1905" y="-184150"/>
            <a:ext cx="2142490" cy="7042150"/>
            <a:chOff x="-1" y="-290"/>
            <a:chExt cx="3374" cy="11090"/>
          </a:xfrm>
        </p:grpSpPr>
        <p:sp>
          <p:nvSpPr>
            <p:cNvPr id="28" name="矩形 27"/>
            <p:cNvSpPr/>
            <p:nvPr/>
          </p:nvSpPr>
          <p:spPr>
            <a:xfrm>
              <a:off x="309" y="2544"/>
              <a:ext cx="1221" cy="364"/>
            </a:xfrm>
            <a:prstGeom prst="rect">
              <a:avLst/>
            </a:prstGeom>
          </p:spPr>
          <p:txBody>
            <a:bodyPr wrap="square">
              <a:spAutoFit/>
            </a:bodyPr>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9" name="矩形 28"/>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309" y="1605"/>
              <a:ext cx="2595" cy="1501"/>
            </a:xfrm>
            <a:prstGeom prst="rect">
              <a:avLst/>
            </a:prstGeom>
            <a:noFill/>
          </p:spPr>
          <p:txBody>
            <a:bodyPr wrap="square" rtlCol="0">
              <a:spAutoFit/>
            </a:bodyPr>
            <a:p>
              <a:pPr algn="r"/>
              <a:r>
                <a:rPr lang="zh-CN" altLang="en-US" sz="2800" b="1"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415" y="3768"/>
              <a:ext cx="2382" cy="1113"/>
            </a:xfrm>
            <a:prstGeom prst="rect">
              <a:avLst/>
            </a:prstGeom>
            <a:noFill/>
          </p:spPr>
          <p:txBody>
            <a:bodyPr wrap="square" rtlCol="0">
              <a:spAutoFit/>
            </a:bodyPr>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Rectangle 5"/>
            <p:cNvSpPr/>
            <p:nvPr/>
          </p:nvSpPr>
          <p:spPr>
            <a:xfrm>
              <a:off x="0" y="-290"/>
              <a:ext cx="488" cy="580"/>
            </a:xfrm>
            <a:prstGeom prst="rect">
              <a:avLst/>
            </a:prstGeom>
            <a:noFill/>
            <a:ln w="9525">
              <a:noFill/>
            </a:ln>
          </p:spPr>
          <p:txBody>
            <a:bodyPr wrap="none" anchor="ctr">
              <a:spAutoFit/>
            </a:bodyPr>
            <a:p>
              <a:endParaRPr lang="zh-CN" altLang="en-US" dirty="0">
                <a:latin typeface="Calibri" panose="020F0502020204030204" pitchFamily="34" charset="0"/>
                <a:ea typeface="宋体" panose="02010600030101010101" pitchFamily="2" charset="-122"/>
              </a:endParaRPr>
            </a:p>
          </p:txBody>
        </p:sp>
        <p:sp>
          <p:nvSpPr>
            <p:cNvPr id="33" name="Rectangle 7"/>
            <p:cNvSpPr/>
            <p:nvPr/>
          </p:nvSpPr>
          <p:spPr>
            <a:xfrm>
              <a:off x="200" y="-90"/>
              <a:ext cx="488" cy="580"/>
            </a:xfrm>
            <a:prstGeom prst="rect">
              <a:avLst/>
            </a:prstGeom>
            <a:noFill/>
            <a:ln w="9525">
              <a:noFill/>
            </a:ln>
          </p:spPr>
          <p:txBody>
            <a:bodyPr wrap="none" anchor="ctr">
              <a:spAutoFit/>
            </a:bodyPr>
            <a:p>
              <a:endParaRPr lang="zh-CN" altLang="en-US" dirty="0">
                <a:latin typeface="Calibri" panose="020F0502020204030204" pitchFamily="34" charset="0"/>
                <a:ea typeface="宋体" panose="02010600030101010101" pitchFamily="2" charset="-122"/>
              </a:endParaRPr>
            </a:p>
          </p:txBody>
        </p:sp>
        <p:sp>
          <p:nvSpPr>
            <p:cNvPr id="34" name="等腰三角形 33"/>
            <p:cNvSpPr/>
            <p:nvPr/>
          </p:nvSpPr>
          <p:spPr>
            <a:xfrm rot="16200000">
              <a:off x="2985" y="1927"/>
              <a:ext cx="284" cy="2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 name="文本框 34"/>
            <p:cNvSpPr txBox="1"/>
            <p:nvPr/>
          </p:nvSpPr>
          <p:spPr>
            <a:xfrm>
              <a:off x="-1" y="5543"/>
              <a:ext cx="2639" cy="822"/>
            </a:xfrm>
            <a:prstGeom prst="rect">
              <a:avLst/>
            </a:prstGeom>
            <a:noFill/>
          </p:spPr>
          <p:txBody>
            <a:bodyPr wrap="square" rtlCol="0">
              <a:spAutoFit/>
            </a:bodyPr>
            <a:p>
              <a:pPr algn="r"/>
              <a:r>
                <a:rPr lang="zh-CN" altLang="en-US" sz="2800" b="1" dirty="0">
                  <a:solidFill>
                    <a:schemeClr val="bg1"/>
                  </a:solidFill>
                  <a:latin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2058035"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下一步计划</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17</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8" name="矩形 67"/>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003"/>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901315" y="2560955"/>
            <a:ext cx="3724275" cy="1014730"/>
          </a:xfrm>
          <a:prstGeom prst="rect">
            <a:avLst/>
          </a:prstGeom>
          <a:noFill/>
        </p:spPr>
        <p:txBody>
          <a:bodyPr wrap="square" rtlCol="0">
            <a:spAutoFit/>
          </a:bodyPr>
          <a:lstStyle/>
          <a:p>
            <a:r>
              <a:rPr lang="zh-CN" altLang="en-US" sz="2000" b="1" dirty="0">
                <a:latin typeface="Calibri" panose="020F0502020204030204" pitchFamily="34" charset="0"/>
                <a:ea typeface="宋体" panose="02010600030101010101" pitchFamily="2" charset="-122"/>
              </a:rPr>
              <a:t>拟采用基于改进的</a:t>
            </a:r>
            <a:r>
              <a:rPr lang="en-US" altLang="zh-CN" sz="2000" b="1" dirty="0">
                <a:latin typeface="Calibri" panose="020F0502020204030204" pitchFamily="34" charset="0"/>
                <a:ea typeface="宋体" panose="02010600030101010101" pitchFamily="2" charset="-122"/>
              </a:rPr>
              <a:t>Faster Rcnn</a:t>
            </a:r>
            <a:r>
              <a:rPr lang="zh-CN" altLang="en-US" sz="2000" b="1" dirty="0">
                <a:latin typeface="Calibri" panose="020F0502020204030204" pitchFamily="34" charset="0"/>
                <a:ea typeface="宋体" panose="02010600030101010101" pitchFamily="2" charset="-122"/>
              </a:rPr>
              <a:t>对该数据集进行实验，查看效果如何。</a:t>
            </a:r>
            <a:endParaRPr lang="zh-CN" altLang="en-US" sz="2000" b="1" dirty="0">
              <a:latin typeface="Calibri" panose="020F0502020204030204" pitchFamily="34" charset="0"/>
              <a:ea typeface="宋体" panose="02010600030101010101" pitchFamily="2" charset="-122"/>
            </a:endParaRPr>
          </a:p>
        </p:txBody>
      </p:sp>
      <p:sp>
        <p:nvSpPr>
          <p:cNvPr id="27" name="未知 26"/>
          <p:cNvSpPr/>
          <p:nvPr/>
        </p:nvSpPr>
        <p:spPr>
          <a:xfrm>
            <a:off x="1844357" y="2839720"/>
            <a:ext cx="3517900" cy="641350"/>
          </a:xfrm>
          <a:prstGeom prst="rect">
            <a:avLst/>
          </a:prstGeom>
        </p:spPr>
      </p:sp>
      <p:sp>
        <p:nvSpPr>
          <p:cNvPr id="2" name="文本框 1"/>
          <p:cNvSpPr txBox="1"/>
          <p:nvPr/>
        </p:nvSpPr>
        <p:spPr>
          <a:xfrm>
            <a:off x="2703830" y="1428750"/>
            <a:ext cx="3021330" cy="398780"/>
          </a:xfrm>
          <a:prstGeom prst="rect">
            <a:avLst/>
          </a:prstGeom>
          <a:noFill/>
        </p:spPr>
        <p:txBody>
          <a:bodyPr wrap="square" rtlCol="0">
            <a:spAutoFit/>
          </a:bodyPr>
          <a:p>
            <a:r>
              <a:rPr lang="en-US" altLang="zh-CN" sz="2000" b="1" dirty="0">
                <a:latin typeface="Calibri" panose="020F0502020204030204" pitchFamily="34" charset="0"/>
                <a:ea typeface="宋体" panose="02010600030101010101" pitchFamily="2" charset="-122"/>
              </a:rPr>
              <a:t>1</a:t>
            </a:r>
            <a:r>
              <a:rPr lang="zh-CN" altLang="en-US" sz="2000" b="1" dirty="0">
                <a:latin typeface="Calibri" panose="020F0502020204030204" pitchFamily="34" charset="0"/>
                <a:ea typeface="宋体" panose="02010600030101010101" pitchFamily="2" charset="-122"/>
              </a:rPr>
              <a:t>、深度学习方法</a:t>
            </a:r>
            <a:endParaRPr lang="zh-CN" altLang="en-US" sz="2000" b="1" dirty="0">
              <a:latin typeface="Calibri" panose="020F0502020204030204" pitchFamily="34" charset="0"/>
              <a:ea typeface="宋体" panose="02010600030101010101" pitchFamily="2" charset="-122"/>
            </a:endParaRPr>
          </a:p>
        </p:txBody>
      </p:sp>
      <p:grpSp>
        <p:nvGrpSpPr>
          <p:cNvPr id="30" name="组合 29"/>
          <p:cNvGrpSpPr/>
          <p:nvPr/>
        </p:nvGrpSpPr>
        <p:grpSpPr>
          <a:xfrm>
            <a:off x="0" y="-133350"/>
            <a:ext cx="2141855" cy="7042150"/>
            <a:chOff x="0" y="-290"/>
            <a:chExt cx="3373" cy="11090"/>
          </a:xfrm>
        </p:grpSpPr>
        <p:sp>
          <p:nvSpPr>
            <p:cNvPr id="31" name="矩形 30"/>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32" name="矩形 31"/>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08" y="1605"/>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15" y="3768"/>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8"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 name="等腰三角形 38"/>
            <p:cNvSpPr/>
            <p:nvPr/>
          </p:nvSpPr>
          <p:spPr>
            <a:xfrm rot="16200000">
              <a:off x="2872" y="7506"/>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0" name="文本框 39"/>
            <p:cNvSpPr txBox="1"/>
            <p:nvPr/>
          </p:nvSpPr>
          <p:spPr>
            <a:xfrm>
              <a:off x="840" y="5551"/>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41" name="文本框 40"/>
          <p:cNvSpPr txBox="1"/>
          <p:nvPr/>
        </p:nvSpPr>
        <p:spPr>
          <a:xfrm>
            <a:off x="450850" y="4680585"/>
            <a:ext cx="1271270" cy="52197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96086" y="2593674"/>
            <a:ext cx="2320188" cy="1015663"/>
          </a:xfrm>
          <a:prstGeom prst="rect">
            <a:avLst/>
          </a:prstGeom>
          <a:noFill/>
        </p:spPr>
        <p:txBody>
          <a:bodyPr wrap="square" rtlCol="0">
            <a:spAutoFit/>
          </a:bodyPr>
          <a:lstStyle/>
          <a:p>
            <a:pPr algn="r"/>
            <a:r>
              <a:rPr lang="zh-CN" altLang="en-US" sz="6000" b="1" dirty="0">
                <a:solidFill>
                  <a:schemeClr val="bg1"/>
                </a:solidFill>
                <a:effectLst/>
                <a:latin typeface="微软雅黑" panose="020B0503020204020204" pitchFamily="34" charset="-122"/>
                <a:ea typeface="微软雅黑" panose="020B0503020204020204" pitchFamily="34" charset="-122"/>
              </a:rPr>
              <a:t>目录</a:t>
            </a:r>
            <a:endParaRPr lang="zh-CN" altLang="en-US" sz="6000" b="1" dirty="0">
              <a:solidFill>
                <a:schemeClr val="bg1"/>
              </a:solidFill>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1" y="3556441"/>
            <a:ext cx="3225297" cy="707886"/>
          </a:xfrm>
          <a:prstGeom prst="rect">
            <a:avLst/>
          </a:prstGeom>
          <a:noFill/>
        </p:spPr>
        <p:txBody>
          <a:bodyPr wrap="square" rtlCol="0">
            <a:spAutoFit/>
          </a:bodyPr>
          <a:lstStyle/>
          <a:p>
            <a:pPr algn="r"/>
            <a:r>
              <a:rPr lang="en-US" altLang="zh-CN" sz="40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40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0" name="组合 69"/>
          <p:cNvGrpSpPr/>
          <p:nvPr/>
        </p:nvGrpSpPr>
        <p:grpSpPr>
          <a:xfrm>
            <a:off x="4033520" y="1386840"/>
            <a:ext cx="3591560" cy="828384"/>
            <a:chOff x="3909356" y="1685526"/>
            <a:chExt cx="3370054" cy="828000"/>
          </a:xfrm>
        </p:grpSpPr>
        <p:sp>
          <p:nvSpPr>
            <p:cNvPr id="19" name="文本框 18"/>
            <p:cNvSpPr txBox="1"/>
            <p:nvPr/>
          </p:nvSpPr>
          <p:spPr>
            <a:xfrm>
              <a:off x="4884552" y="1768466"/>
              <a:ext cx="2394858" cy="521728"/>
            </a:xfrm>
            <a:prstGeom prst="rect">
              <a:avLst/>
            </a:prstGeom>
            <a:noFill/>
          </p:spPr>
          <p:txBody>
            <a:bodyPr wrap="square" rtlCol="0">
              <a:spAutoFit/>
            </a:bodyPr>
            <a:lstStyle/>
            <a:p>
              <a:r>
                <a:rPr lang="zh-CN" altLang="en-US" sz="2800" b="1" dirty="0">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p:txBody>
        </p:sp>
        <p:grpSp>
          <p:nvGrpSpPr>
            <p:cNvPr id="69" name="组合 68"/>
            <p:cNvGrpSpPr/>
            <p:nvPr/>
          </p:nvGrpSpPr>
          <p:grpSpPr>
            <a:xfrm>
              <a:off x="3909356" y="1685526"/>
              <a:ext cx="828000" cy="828000"/>
              <a:chOff x="3909356" y="1685526"/>
              <a:chExt cx="828000" cy="828000"/>
            </a:xfrm>
          </p:grpSpPr>
          <p:sp>
            <p:nvSpPr>
              <p:cNvPr id="17" name="文本框 16"/>
              <p:cNvSpPr txBox="1"/>
              <p:nvPr/>
            </p:nvSpPr>
            <p:spPr>
              <a:xfrm>
                <a:off x="3909356" y="1745583"/>
                <a:ext cx="828000" cy="706427"/>
              </a:xfrm>
              <a:prstGeom prst="rect">
                <a:avLst/>
              </a:prstGeom>
              <a:noFill/>
              <a:ln>
                <a:noFill/>
              </a:ln>
            </p:spPr>
            <p:txBody>
              <a:bodyPr wrap="square" rtlCol="0">
                <a:spAutoFit/>
              </a:bodyPr>
              <a:lstStyle/>
              <a:p>
                <a:pPr algn="ctr"/>
                <a:r>
                  <a:rPr lang="en-US" altLang="zh-CN" sz="4000" b="1" dirty="0">
                    <a:solidFill>
                      <a:schemeClr val="accent1"/>
                    </a:solidFill>
                    <a:latin typeface="微软雅黑" panose="020B0503020204020204" pitchFamily="34" charset="-122"/>
                    <a:ea typeface="微软雅黑" panose="020B0503020204020204" pitchFamily="34" charset="-122"/>
                  </a:rPr>
                  <a:t>01</a:t>
                </a:r>
                <a:endParaRPr lang="en-US" altLang="zh-CN" sz="4000" b="1" dirty="0">
                  <a:solidFill>
                    <a:schemeClr val="accent1"/>
                  </a:solidFill>
                  <a:latin typeface="微软雅黑" panose="020B0503020204020204" pitchFamily="34" charset="-122"/>
                  <a:ea typeface="微软雅黑" panose="020B0503020204020204" pitchFamily="34" charset="-122"/>
                </a:endParaRPr>
              </a:p>
            </p:txBody>
          </p:sp>
          <p:sp>
            <p:nvSpPr>
              <p:cNvPr id="32" name="矩形 31"/>
              <p:cNvSpPr/>
              <p:nvPr/>
            </p:nvSpPr>
            <p:spPr>
              <a:xfrm>
                <a:off x="3909356"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a:off x="3997640" y="2956007"/>
            <a:ext cx="3470452" cy="828000"/>
            <a:chOff x="3873413" y="3203903"/>
            <a:chExt cx="3470452" cy="828000"/>
          </a:xfrm>
        </p:grpSpPr>
        <p:sp>
          <p:nvSpPr>
            <p:cNvPr id="55" name="文本框 54"/>
            <p:cNvSpPr txBox="1"/>
            <p:nvPr/>
          </p:nvSpPr>
          <p:spPr>
            <a:xfrm>
              <a:off x="4949007" y="3282685"/>
              <a:ext cx="2394858"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sym typeface="+mn-ea"/>
                </a:rPr>
                <a:t>实验结果</a:t>
              </a:r>
              <a:endParaRPr lang="zh-CN" altLang="en-US" sz="2800" b="1" dirty="0">
                <a:latin typeface="微软雅黑" panose="020B0503020204020204" pitchFamily="34" charset="-122"/>
                <a:ea typeface="微软雅黑" panose="020B0503020204020204" pitchFamily="34" charset="-122"/>
                <a:sym typeface="+mn-ea"/>
              </a:endParaRPr>
            </a:p>
          </p:txBody>
        </p:sp>
        <p:grpSp>
          <p:nvGrpSpPr>
            <p:cNvPr id="68" name="组合 67"/>
            <p:cNvGrpSpPr/>
            <p:nvPr/>
          </p:nvGrpSpPr>
          <p:grpSpPr>
            <a:xfrm>
              <a:off x="3873413" y="3203903"/>
              <a:ext cx="899886" cy="828000"/>
              <a:chOff x="3873413" y="3203903"/>
              <a:chExt cx="899886" cy="828000"/>
            </a:xfrm>
          </p:grpSpPr>
          <p:sp>
            <p:nvSpPr>
              <p:cNvPr id="57" name="文本框 56"/>
              <p:cNvSpPr txBox="1"/>
              <p:nvPr/>
            </p:nvSpPr>
            <p:spPr>
              <a:xfrm>
                <a:off x="3873413" y="3233183"/>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03</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8" name="矩形 57"/>
              <p:cNvSpPr/>
              <p:nvPr/>
            </p:nvSpPr>
            <p:spPr>
              <a:xfrm>
                <a:off x="3909356"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 name="组合 42"/>
          <p:cNvGrpSpPr/>
          <p:nvPr/>
        </p:nvGrpSpPr>
        <p:grpSpPr>
          <a:xfrm>
            <a:off x="8032062" y="2945973"/>
            <a:ext cx="3375077" cy="828000"/>
            <a:chOff x="8098970" y="3203903"/>
            <a:chExt cx="3375077" cy="828000"/>
          </a:xfrm>
        </p:grpSpPr>
        <p:sp>
          <p:nvSpPr>
            <p:cNvPr id="44" name="文本框 43"/>
            <p:cNvSpPr txBox="1"/>
            <p:nvPr/>
          </p:nvSpPr>
          <p:spPr>
            <a:xfrm>
              <a:off x="9079189" y="3356616"/>
              <a:ext cx="2394858" cy="521970"/>
            </a:xfrm>
            <a:prstGeom prst="rect">
              <a:avLst/>
            </a:prstGeom>
            <a:noFill/>
          </p:spPr>
          <p:txBody>
            <a:bodyPr wrap="square" rtlCol="0">
              <a:spAutoFit/>
            </a:bodyPr>
            <a:lstStyle/>
            <a:p>
              <a:r>
                <a:rPr lang="zh-CN" altLang="en-US" sz="2800" b="1" dirty="0">
                  <a:latin typeface="微软雅黑" panose="020B0503020204020204" pitchFamily="34" charset="-122"/>
                </a:rPr>
                <a:t>展望</a:t>
              </a:r>
              <a:endParaRPr lang="zh-CN" altLang="en-US" sz="2800" b="1" dirty="0">
                <a:latin typeface="微软雅黑" panose="020B0503020204020204" pitchFamily="34" charset="-122"/>
              </a:endParaRPr>
            </a:p>
          </p:txBody>
        </p:sp>
        <p:grpSp>
          <p:nvGrpSpPr>
            <p:cNvPr id="45" name="组合 44"/>
            <p:cNvGrpSpPr/>
            <p:nvPr/>
          </p:nvGrpSpPr>
          <p:grpSpPr>
            <a:xfrm>
              <a:off x="8098970" y="3203903"/>
              <a:ext cx="899886" cy="828000"/>
              <a:chOff x="8098970" y="3203903"/>
              <a:chExt cx="899886" cy="828000"/>
            </a:xfrm>
          </p:grpSpPr>
          <p:sp>
            <p:nvSpPr>
              <p:cNvPr id="46" name="文本框 45"/>
              <p:cNvSpPr txBox="1"/>
              <p:nvPr/>
            </p:nvSpPr>
            <p:spPr>
              <a:xfrm>
                <a:off x="8098970" y="3233183"/>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04</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47" name="矩形 46"/>
              <p:cNvSpPr/>
              <p:nvPr/>
            </p:nvSpPr>
            <p:spPr>
              <a:xfrm>
                <a:off x="8134913"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9" name="组合 48"/>
          <p:cNvGrpSpPr/>
          <p:nvPr/>
        </p:nvGrpSpPr>
        <p:grpSpPr>
          <a:xfrm>
            <a:off x="8032062" y="1386009"/>
            <a:ext cx="3730625" cy="828000"/>
            <a:chOff x="8098970" y="1685526"/>
            <a:chExt cx="3730625" cy="828000"/>
          </a:xfrm>
        </p:grpSpPr>
        <p:sp>
          <p:nvSpPr>
            <p:cNvPr id="50" name="文本框 49"/>
            <p:cNvSpPr txBox="1"/>
            <p:nvPr/>
          </p:nvSpPr>
          <p:spPr>
            <a:xfrm>
              <a:off x="9044485" y="1769304"/>
              <a:ext cx="2785110" cy="521970"/>
            </a:xfrm>
            <a:prstGeom prst="rect">
              <a:avLst/>
            </a:prstGeom>
            <a:noFill/>
          </p:spPr>
          <p:txBody>
            <a:bodyPr wrap="square" rtlCol="0">
              <a:spAutoFit/>
            </a:bodyPr>
            <a:lstStyle/>
            <a:p>
              <a:r>
                <a:rPr lang="zh-CN" altLang="en-US" sz="2800" b="1" dirty="0">
                  <a:latin typeface="微软雅黑" panose="020B0503020204020204" pitchFamily="34" charset="-122"/>
                  <a:sym typeface="+mn-ea"/>
                </a:rPr>
                <a:t>研究内容</a:t>
              </a:r>
              <a:endParaRPr lang="zh-CN" altLang="en-US" sz="2800" b="1" dirty="0">
                <a:latin typeface="微软雅黑" panose="020B0503020204020204" pitchFamily="34" charset="-122"/>
              </a:endParaRPr>
            </a:p>
          </p:txBody>
        </p:sp>
        <p:grpSp>
          <p:nvGrpSpPr>
            <p:cNvPr id="51" name="组合 50"/>
            <p:cNvGrpSpPr/>
            <p:nvPr/>
          </p:nvGrpSpPr>
          <p:grpSpPr>
            <a:xfrm>
              <a:off x="8098970" y="1685526"/>
              <a:ext cx="899886" cy="828000"/>
              <a:chOff x="8098970" y="1685526"/>
              <a:chExt cx="899886" cy="828000"/>
            </a:xfrm>
          </p:grpSpPr>
          <p:sp>
            <p:nvSpPr>
              <p:cNvPr id="52" name="文本框 51"/>
              <p:cNvSpPr txBox="1"/>
              <p:nvPr/>
            </p:nvSpPr>
            <p:spPr>
              <a:xfrm>
                <a:off x="8098970" y="1714806"/>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02</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3" name="矩形 52"/>
              <p:cNvSpPr/>
              <p:nvPr/>
            </p:nvSpPr>
            <p:spPr>
              <a:xfrm>
                <a:off x="8134913"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178050"/>
            <a:ext cx="12192000" cy="2207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88023" y="2963189"/>
            <a:ext cx="8611739" cy="645160"/>
          </a:xfrm>
          <a:prstGeom prst="rect">
            <a:avLst/>
          </a:prstGeom>
          <a:noFill/>
        </p:spPr>
        <p:txBody>
          <a:bodyPr wrap="square" rtlCol="0">
            <a:spAutoFit/>
          </a:bodyPr>
          <a:lstStyle/>
          <a:p>
            <a:pPr marR="0" algn="ctr" defTabSz="914400" fontAlgn="auto">
              <a:buClrTx/>
              <a:buSzTx/>
              <a:buFontTx/>
              <a:defRPr/>
            </a:pPr>
            <a:r>
              <a:rPr lang="zh-CN" sz="3600" b="1" dirty="0">
                <a:solidFill>
                  <a:schemeClr val="bg1"/>
                </a:solidFill>
              </a:rPr>
              <a:t>恳请各位评委老师批评指正！</a:t>
            </a:r>
            <a:endParaRPr lang="zh-CN" sz="3600" b="1" dirty="0">
              <a:solidFill>
                <a:schemeClr val="bg1"/>
              </a:solidFill>
            </a:endParaRPr>
          </a:p>
        </p:txBody>
      </p:sp>
      <p:sp>
        <p:nvSpPr>
          <p:cNvPr id="15" name="矩形 14"/>
          <p:cNvSpPr/>
          <p:nvPr/>
        </p:nvSpPr>
        <p:spPr>
          <a:xfrm>
            <a:off x="11172674" y="22601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200814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1210264" y="2962924"/>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7" name="图片 16" descr="2015916225123342.jpg"/>
          <p:cNvPicPr>
            <a:picLocks noChangeAspect="1"/>
          </p:cNvPicPr>
          <p:nvPr/>
        </p:nvPicPr>
        <p:blipFill>
          <a:blip r:embed="rId1" cstate="print"/>
          <a:stretch>
            <a:fillRect/>
          </a:stretch>
        </p:blipFill>
        <p:spPr>
          <a:xfrm>
            <a:off x="322580" y="2244090"/>
            <a:ext cx="2369820" cy="1927225"/>
          </a:xfrm>
          <a:prstGeom prst="rect">
            <a:avLst/>
          </a:prstGeom>
        </p:spPr>
      </p:pic>
      <p:pic>
        <p:nvPicPr>
          <p:cNvPr id="3" name="图片 2"/>
          <p:cNvPicPr>
            <a:picLocks noChangeAspect="1"/>
          </p:cNvPicPr>
          <p:nvPr/>
        </p:nvPicPr>
        <p:blipFill>
          <a:blip r:link="rId2"/>
          <a:stretch>
            <a:fillRect/>
          </a:stretch>
        </p:blipFill>
        <p:spPr>
          <a:xfrm>
            <a:off x="1270000" y="1270000"/>
            <a:ext cx="63500" cy="76200"/>
          </a:xfrm>
          <a:prstGeom prst="rect">
            <a:avLst/>
          </a:prstGeom>
        </p:spPr>
      </p:pic>
      <p:sp>
        <p:nvSpPr>
          <p:cNvPr id="2" name="文本框 1"/>
          <p:cNvSpPr txBox="1"/>
          <p:nvPr/>
        </p:nvSpPr>
        <p:spPr>
          <a:xfrm>
            <a:off x="9204960" y="4778375"/>
            <a:ext cx="1715770" cy="368300"/>
          </a:xfrm>
          <a:prstGeom prst="rect">
            <a:avLst/>
          </a:prstGeom>
          <a:noFill/>
        </p:spPr>
        <p:txBody>
          <a:bodyPr wrap="square" rtlCol="0">
            <a:spAutoFit/>
          </a:bodyPr>
          <a:lstStyle/>
          <a:p>
            <a:r>
              <a:rPr lang="zh-CN" altLang="en-US" dirty="0"/>
              <a:t>学生：邱玮煜</a:t>
            </a:r>
            <a:endParaRPr lang="zh-CN"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研究背景</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pic>
        <p:nvPicPr>
          <p:cNvPr id="22" name="图片 21"/>
          <p:cNvPicPr>
            <a:picLocks noChangeAspect="1"/>
          </p:cNvPicPr>
          <p:nvPr/>
        </p:nvPicPr>
        <p:blipFill>
          <a:blip r:embed="rId1"/>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3</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25" name="矩形 3"/>
          <p:cNvSpPr/>
          <p:nvPr/>
        </p:nvSpPr>
        <p:spPr>
          <a:xfrm>
            <a:off x="2706688" y="1497013"/>
            <a:ext cx="1534795" cy="374650"/>
          </a:xfrm>
          <a:prstGeom prst="rect">
            <a:avLst/>
          </a:prstGeom>
          <a:noFill/>
          <a:ln w="9525">
            <a:noFill/>
          </a:ln>
        </p:spPr>
        <p:txBody>
          <a:bodyPr wrap="none" lIns="68573" tIns="34287" rIns="68573" bIns="34287" anchor="t">
            <a:spAutoFit/>
          </a:bodyPr>
          <a:lstStyle/>
          <a:p>
            <a:pPr algn="l"/>
            <a:r>
              <a:rPr lang="en-US" altLang="zh-CN" sz="2000" dirty="0">
                <a:latin typeface="Calibri" panose="020F0502020204030204" pitchFamily="34" charset="0"/>
                <a:ea typeface="宋体" panose="02010600030101010101" pitchFamily="2" charset="-122"/>
              </a:rPr>
              <a:t>1</a:t>
            </a:r>
            <a:r>
              <a:rPr lang="zh-CN" altLang="en-US" sz="2000" dirty="0">
                <a:latin typeface="Calibri" panose="020F0502020204030204" pitchFamily="34" charset="0"/>
                <a:ea typeface="宋体" panose="02010600030101010101" pitchFamily="2" charset="-122"/>
              </a:rPr>
              <a:t>、选题背景</a:t>
            </a:r>
            <a:endParaRPr lang="zh-CN" altLang="en-US" sz="2000" dirty="0">
              <a:latin typeface="Calibri" panose="020F0502020204030204" pitchFamily="34" charset="0"/>
              <a:ea typeface="宋体" panose="02010600030101010101" pitchFamily="2" charset="-122"/>
            </a:endParaRPr>
          </a:p>
        </p:txBody>
      </p:sp>
      <p:sp>
        <p:nvSpPr>
          <p:cNvPr id="26" name="矩形 25"/>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7" name="矩形 26"/>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101" name="文本框 100"/>
          <p:cNvSpPr txBox="1"/>
          <p:nvPr/>
        </p:nvSpPr>
        <p:spPr>
          <a:xfrm>
            <a:off x="6160770" y="2976245"/>
            <a:ext cx="5080000" cy="706755"/>
          </a:xfrm>
          <a:prstGeom prst="rect">
            <a:avLst/>
          </a:prstGeom>
          <a:noFill/>
          <a:ln w="9525">
            <a:noFill/>
          </a:ln>
        </p:spPr>
        <p:txBody>
          <a:bodyPr wrap="square">
            <a:spAutoFit/>
          </a:bodyPr>
          <a:lstStyle/>
          <a:p>
            <a:pPr indent="127000"/>
            <a:r>
              <a:rPr lang="en-US" altLang="zh-CN" sz="2000" b="0">
                <a:latin typeface="Times New Roman" panose="02020603050405020304" pitchFamily="18" charset="0"/>
                <a:ea typeface="宋体" panose="02010600030101010101" pitchFamily="2" charset="-122"/>
              </a:rPr>
              <a:t>   </a:t>
            </a:r>
            <a:endParaRPr lang="zh-CN" sz="2000" b="0">
              <a:latin typeface="Times New Roman" panose="02020603050405020304" pitchFamily="18" charset="0"/>
              <a:ea typeface="宋体" panose="02010600030101010101" pitchFamily="2" charset="-122"/>
            </a:endParaRPr>
          </a:p>
          <a:p>
            <a:pPr indent="127000"/>
            <a:r>
              <a:rPr lang="zh-CN" sz="2000" b="0">
                <a:latin typeface="Times New Roman" panose="02020603050405020304" pitchFamily="18" charset="0"/>
                <a:ea typeface="宋体" panose="02010600030101010101" pitchFamily="2" charset="-122"/>
              </a:rPr>
              <a:t>  </a:t>
            </a:r>
            <a:endParaRPr lang="zh-CN" altLang="en-US" sz="2000"/>
          </a:p>
        </p:txBody>
      </p:sp>
      <p:sp>
        <p:nvSpPr>
          <p:cNvPr id="39" name="AutoShape 6"/>
          <p:cNvSpPr>
            <a:spLocks noChangeArrowheads="1"/>
          </p:cNvSpPr>
          <p:nvPr/>
        </p:nvSpPr>
        <p:spPr bwMode="auto">
          <a:xfrm>
            <a:off x="2764790" y="3361055"/>
            <a:ext cx="3453765" cy="2004060"/>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indent="0" algn="l" defTabSz="1172210">
              <a:lnSpc>
                <a:spcPct val="120000"/>
              </a:lnSpc>
              <a:spcBef>
                <a:spcPct val="50000"/>
              </a:spcBef>
              <a:buClr>
                <a:srgbClr val="333333"/>
              </a:buClr>
              <a:buFont typeface="Wingdings" panose="05000000000000000000" pitchFamily="2" charset="2"/>
              <a:buNone/>
              <a:defRPr/>
            </a:pPr>
            <a:r>
              <a:rPr lang="zh-CN" altLang="en-US" dirty="0">
                <a:latin typeface="微软雅黑" panose="020B0503020204020204" pitchFamily="34" charset="-122"/>
                <a:ea typeface="微软雅黑" panose="020B0503020204020204" pitchFamily="34" charset="-122"/>
                <a:sym typeface="+mn-ea"/>
              </a:rPr>
              <a:t>拉晶、切片、切粒、焊接、测试、封装等工艺流程</a:t>
            </a:r>
            <a:endParaRPr lang="zh-CN" altLang="en-US" dirty="0">
              <a:latin typeface="微软雅黑" panose="020B0503020204020204" pitchFamily="34" charset="-122"/>
              <a:ea typeface="微软雅黑" panose="020B0503020204020204" pitchFamily="34" charset="-122"/>
            </a:endParaRPr>
          </a:p>
          <a:p>
            <a:pPr indent="0" algn="l" defTabSz="1172210">
              <a:lnSpc>
                <a:spcPct val="120000"/>
              </a:lnSpc>
              <a:spcBef>
                <a:spcPct val="50000"/>
              </a:spcBef>
              <a:buClr>
                <a:srgbClr val="333333"/>
              </a:buClr>
              <a:buFont typeface="Wingdings" panose="05000000000000000000" pitchFamily="2" charset="2"/>
              <a:buNone/>
              <a:defRPr/>
            </a:pPr>
            <a:endParaRPr lang="zh-CN" altLang="en-US" dirty="0"/>
          </a:p>
        </p:txBody>
      </p:sp>
      <p:sp>
        <p:nvSpPr>
          <p:cNvPr id="40" name="Rectangle 3"/>
          <p:cNvSpPr>
            <a:spLocks noChangeArrowheads="1"/>
          </p:cNvSpPr>
          <p:nvPr/>
        </p:nvSpPr>
        <p:spPr bwMode="auto">
          <a:xfrm>
            <a:off x="7287260" y="2515235"/>
            <a:ext cx="3756025"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sym typeface="+mn-ea"/>
              </a:rPr>
              <a:t>出现的问题</a:t>
            </a:r>
            <a:endParaRPr lang="zh-CN" altLang="en-US" sz="2600" kern="0" dirty="0">
              <a:solidFill>
                <a:srgbClr val="F8F8F8"/>
              </a:solidFill>
              <a:latin typeface="微软雅黑" panose="020B0503020204020204" pitchFamily="34" charset="-122"/>
              <a:ea typeface="微软雅黑" panose="020B0503020204020204" pitchFamily="34" charset="-122"/>
            </a:endParaRPr>
          </a:p>
        </p:txBody>
      </p:sp>
      <p:sp>
        <p:nvSpPr>
          <p:cNvPr id="41" name="AutoShape 6"/>
          <p:cNvSpPr>
            <a:spLocks noChangeArrowheads="1"/>
          </p:cNvSpPr>
          <p:nvPr/>
        </p:nvSpPr>
        <p:spPr bwMode="auto">
          <a:xfrm>
            <a:off x="7200900" y="3322955"/>
            <a:ext cx="4161155" cy="2042160"/>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L="457835" indent="-457835" algn="l" defTabSz="1172210">
              <a:lnSpc>
                <a:spcPct val="120000"/>
              </a:lnSpc>
              <a:spcBef>
                <a:spcPct val="50000"/>
              </a:spcBef>
              <a:buClr>
                <a:srgbClr val="333333"/>
              </a:buClr>
              <a:buSzTx/>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sym typeface="+mn-ea"/>
              </a:rPr>
              <a:t>容易造成晶粒裂纹、崩角、缺边等形状和尺寸的缺陷。</a:t>
            </a:r>
            <a:endParaRPr lang="zh-CN" altLang="en-US" dirty="0">
              <a:latin typeface="微软雅黑" panose="020B0503020204020204" pitchFamily="34" charset="-122"/>
              <a:ea typeface="微软雅黑" panose="020B0503020204020204" pitchFamily="34" charset="-122"/>
              <a:sym typeface="+mn-ea"/>
            </a:endParaRPr>
          </a:p>
          <a:p>
            <a:pPr marL="457835" indent="-457835" algn="l" defTabSz="1172210">
              <a:lnSpc>
                <a:spcPct val="120000"/>
              </a:lnSpc>
              <a:spcBef>
                <a:spcPct val="50000"/>
              </a:spcBef>
              <a:buClr>
                <a:srgbClr val="333333"/>
              </a:buClr>
              <a:buSzTx/>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sym typeface="+mn-ea"/>
              </a:rPr>
              <a:t>导致热电冷却器的虚焊和寿命的减少，影响产品的性能。</a:t>
            </a:r>
            <a:endParaRPr lang="zh-CN" altLang="en-US" dirty="0">
              <a:sym typeface="+mn-ea"/>
            </a:endParaRPr>
          </a:p>
        </p:txBody>
      </p:sp>
      <p:sp>
        <p:nvSpPr>
          <p:cNvPr id="56" name="Rectangle 3"/>
          <p:cNvSpPr>
            <a:spLocks noChangeArrowheads="1"/>
          </p:cNvSpPr>
          <p:nvPr/>
        </p:nvSpPr>
        <p:spPr bwMode="auto">
          <a:xfrm>
            <a:off x="2764790" y="2515235"/>
            <a:ext cx="3380105"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sym typeface="+mn-ea"/>
              </a:rPr>
              <a:t>热电冷却器制作过程</a:t>
            </a:r>
            <a:endParaRPr lang="zh-CN" altLang="en-US" sz="2600" kern="0" dirty="0">
              <a:solidFill>
                <a:srgbClr val="F8F8F8"/>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595" cy="1501"/>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15" y="3768"/>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191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575" y="554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11" name="文本框 10"/>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研究背景</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pic>
        <p:nvPicPr>
          <p:cNvPr id="22" name="图片 21"/>
          <p:cNvPicPr>
            <a:picLocks noChangeAspect="1"/>
          </p:cNvPicPr>
          <p:nvPr/>
        </p:nvPicPr>
        <p:blipFill>
          <a:blip r:embed="rId1"/>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2</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25" name="矩形 3"/>
          <p:cNvSpPr/>
          <p:nvPr/>
        </p:nvSpPr>
        <p:spPr>
          <a:xfrm>
            <a:off x="2706688" y="1497013"/>
            <a:ext cx="1534795" cy="374650"/>
          </a:xfrm>
          <a:prstGeom prst="rect">
            <a:avLst/>
          </a:prstGeom>
          <a:noFill/>
          <a:ln w="9525">
            <a:noFill/>
          </a:ln>
        </p:spPr>
        <p:txBody>
          <a:bodyPr wrap="none" lIns="68573" tIns="34287" rIns="68573" bIns="34287" anchor="t">
            <a:spAutoFit/>
          </a:bodyPr>
          <a:lstStyle/>
          <a:p>
            <a:pPr algn="l"/>
            <a:r>
              <a:rPr lang="en-US" altLang="zh-CN" sz="2000" dirty="0">
                <a:latin typeface="Calibri" panose="020F0502020204030204" pitchFamily="34" charset="0"/>
                <a:ea typeface="宋体" panose="02010600030101010101" pitchFamily="2" charset="-122"/>
              </a:rPr>
              <a:t>2</a:t>
            </a:r>
            <a:r>
              <a:rPr lang="zh-CN" altLang="en-US" sz="2000" dirty="0">
                <a:latin typeface="Calibri" panose="020F0502020204030204" pitchFamily="34" charset="0"/>
                <a:ea typeface="宋体" panose="02010600030101010101" pitchFamily="2" charset="-122"/>
              </a:rPr>
              <a:t>、选题意义</a:t>
            </a:r>
            <a:endParaRPr lang="zh-CN" altLang="en-US" sz="2000" dirty="0">
              <a:latin typeface="Calibri" panose="020F0502020204030204" pitchFamily="34" charset="0"/>
              <a:ea typeface="宋体" panose="02010600030101010101" pitchFamily="2" charset="-122"/>
            </a:endParaRPr>
          </a:p>
        </p:txBody>
      </p:sp>
      <p:sp>
        <p:nvSpPr>
          <p:cNvPr id="26" name="矩形 25"/>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7" name="矩形 26"/>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101" name="文本框 100"/>
          <p:cNvSpPr txBox="1"/>
          <p:nvPr/>
        </p:nvSpPr>
        <p:spPr>
          <a:xfrm>
            <a:off x="6160770" y="2976245"/>
            <a:ext cx="5080000" cy="706755"/>
          </a:xfrm>
          <a:prstGeom prst="rect">
            <a:avLst/>
          </a:prstGeom>
          <a:noFill/>
          <a:ln w="9525">
            <a:noFill/>
          </a:ln>
        </p:spPr>
        <p:txBody>
          <a:bodyPr wrap="square">
            <a:spAutoFit/>
          </a:bodyPr>
          <a:lstStyle/>
          <a:p>
            <a:pPr indent="127000"/>
            <a:r>
              <a:rPr lang="en-US" altLang="zh-CN" sz="2000" b="0">
                <a:latin typeface="Times New Roman" panose="02020603050405020304" pitchFamily="18" charset="0"/>
                <a:ea typeface="宋体" panose="02010600030101010101" pitchFamily="2" charset="-122"/>
              </a:rPr>
              <a:t>   </a:t>
            </a:r>
            <a:endParaRPr lang="zh-CN" sz="2000" b="0">
              <a:latin typeface="Times New Roman" panose="02020603050405020304" pitchFamily="18" charset="0"/>
              <a:ea typeface="宋体" panose="02010600030101010101" pitchFamily="2" charset="-122"/>
            </a:endParaRPr>
          </a:p>
          <a:p>
            <a:pPr indent="127000"/>
            <a:r>
              <a:rPr lang="zh-CN" sz="2000" b="0">
                <a:latin typeface="Times New Roman" panose="02020603050405020304" pitchFamily="18" charset="0"/>
                <a:ea typeface="宋体" panose="02010600030101010101" pitchFamily="2" charset="-122"/>
              </a:rPr>
              <a:t>  </a:t>
            </a:r>
            <a:endParaRPr lang="zh-CN" altLang="en-US" sz="2000"/>
          </a:p>
        </p:txBody>
      </p:sp>
      <p:sp>
        <p:nvSpPr>
          <p:cNvPr id="39" name="AutoShape 6"/>
          <p:cNvSpPr>
            <a:spLocks noChangeArrowheads="1"/>
          </p:cNvSpPr>
          <p:nvPr/>
        </p:nvSpPr>
        <p:spPr bwMode="auto">
          <a:xfrm>
            <a:off x="2764790" y="3361055"/>
            <a:ext cx="3453765" cy="2004060"/>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indent="0" algn="l" defTabSz="1172210">
              <a:lnSpc>
                <a:spcPct val="120000"/>
              </a:lnSpc>
              <a:spcBef>
                <a:spcPct val="50000"/>
              </a:spcBef>
              <a:buClr>
                <a:srgbClr val="333333"/>
              </a:buClr>
              <a:buFont typeface="Wingdings" panose="05000000000000000000" pitchFamily="2" charset="2"/>
              <a:buNone/>
              <a:defRPr/>
            </a:pPr>
            <a:r>
              <a:rPr lang="zh-CN" altLang="en-US" dirty="0">
                <a:latin typeface="微软雅黑" panose="020B0503020204020204" pitchFamily="34" charset="-122"/>
                <a:ea typeface="微软雅黑" panose="020B0503020204020204" pitchFamily="34" charset="-122"/>
                <a:sym typeface="+mn-ea"/>
              </a:rPr>
              <a:t>采用人工目视检测、手工挑选</a:t>
            </a:r>
            <a:endParaRPr lang="zh-CN" altLang="en-US" dirty="0">
              <a:latin typeface="微软雅黑" panose="020B0503020204020204" pitchFamily="34" charset="-122"/>
              <a:ea typeface="微软雅黑" panose="020B0503020204020204" pitchFamily="34" charset="-122"/>
            </a:endParaRPr>
          </a:p>
          <a:p>
            <a:pPr indent="0" algn="l" defTabSz="1172210">
              <a:lnSpc>
                <a:spcPct val="120000"/>
              </a:lnSpc>
              <a:spcBef>
                <a:spcPct val="50000"/>
              </a:spcBef>
              <a:buClr>
                <a:srgbClr val="333333"/>
              </a:buClr>
              <a:buFont typeface="Wingdings" panose="05000000000000000000" pitchFamily="2" charset="2"/>
              <a:buNone/>
              <a:defRPr/>
            </a:pPr>
            <a:endParaRPr lang="zh-CN" altLang="en-US" dirty="0"/>
          </a:p>
        </p:txBody>
      </p:sp>
      <p:sp>
        <p:nvSpPr>
          <p:cNvPr id="40" name="Rectangle 3"/>
          <p:cNvSpPr>
            <a:spLocks noChangeArrowheads="1"/>
          </p:cNvSpPr>
          <p:nvPr/>
        </p:nvSpPr>
        <p:spPr bwMode="auto">
          <a:xfrm>
            <a:off x="7287260" y="2515235"/>
            <a:ext cx="3756025"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sym typeface="+mn-ea"/>
              </a:rPr>
              <a:t>问题所在</a:t>
            </a:r>
            <a:endParaRPr lang="zh-CN" altLang="en-US" sz="2600" kern="0" dirty="0">
              <a:solidFill>
                <a:srgbClr val="F8F8F8"/>
              </a:solidFill>
              <a:latin typeface="微软雅黑" panose="020B0503020204020204" pitchFamily="34" charset="-122"/>
              <a:ea typeface="微软雅黑" panose="020B0503020204020204" pitchFamily="34" charset="-122"/>
            </a:endParaRPr>
          </a:p>
        </p:txBody>
      </p:sp>
      <p:sp>
        <p:nvSpPr>
          <p:cNvPr id="41" name="AutoShape 6"/>
          <p:cNvSpPr>
            <a:spLocks noChangeArrowheads="1"/>
          </p:cNvSpPr>
          <p:nvPr/>
        </p:nvSpPr>
        <p:spPr bwMode="auto">
          <a:xfrm>
            <a:off x="7200900" y="3322955"/>
            <a:ext cx="4161155" cy="2042160"/>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L="457835" indent="-457835" algn="l" defTabSz="1172210">
              <a:lnSpc>
                <a:spcPct val="120000"/>
              </a:lnSpc>
              <a:spcBef>
                <a:spcPct val="50000"/>
              </a:spcBef>
              <a:buClr>
                <a:srgbClr val="333333"/>
              </a:buClr>
              <a:buSzTx/>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sym typeface="+mn-ea"/>
              </a:rPr>
              <a:t>主观性强、不确定性大、效率低</a:t>
            </a:r>
            <a:endParaRPr lang="zh-CN" altLang="en-US" dirty="0">
              <a:latin typeface="微软雅黑" panose="020B0503020204020204" pitchFamily="34" charset="-122"/>
              <a:ea typeface="微软雅黑" panose="020B0503020204020204" pitchFamily="34" charset="-122"/>
              <a:sym typeface="+mn-ea"/>
            </a:endParaRPr>
          </a:p>
          <a:p>
            <a:pPr marL="457835" indent="-457835" algn="l" defTabSz="1172210">
              <a:lnSpc>
                <a:spcPct val="120000"/>
              </a:lnSpc>
              <a:spcBef>
                <a:spcPct val="50000"/>
              </a:spcBef>
              <a:buClr>
                <a:srgbClr val="333333"/>
              </a:buClr>
              <a:buSzTx/>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sym typeface="+mn-ea"/>
              </a:rPr>
              <a:t>人眼空间分辨率有限</a:t>
            </a:r>
            <a:endParaRPr lang="zh-CN" altLang="en-US" dirty="0">
              <a:latin typeface="微软雅黑" panose="020B0503020204020204" pitchFamily="34" charset="-122"/>
              <a:ea typeface="微软雅黑" panose="020B0503020204020204" pitchFamily="34" charset="-122"/>
              <a:sym typeface="+mn-ea"/>
            </a:endParaRPr>
          </a:p>
          <a:p>
            <a:pPr marL="457835" indent="-457835" algn="l" defTabSz="1172210">
              <a:lnSpc>
                <a:spcPct val="120000"/>
              </a:lnSpc>
              <a:spcBef>
                <a:spcPct val="50000"/>
              </a:spcBef>
              <a:buClr>
                <a:srgbClr val="333333"/>
              </a:buClr>
              <a:buSzTx/>
              <a:buFont typeface="Wingdings" panose="05000000000000000000" pitchFamily="2" charset="2"/>
              <a:buChar char="l"/>
              <a:defRPr/>
            </a:pPr>
            <a:r>
              <a:rPr lang="zh-CN" altLang="en-US" dirty="0">
                <a:latin typeface="微软雅黑" panose="020B0503020204020204" pitchFamily="34" charset="-122"/>
                <a:ea typeface="微软雅黑" panose="020B0503020204020204" pitchFamily="34" charset="-122"/>
                <a:sym typeface="+mn-ea"/>
              </a:rPr>
              <a:t>人力成本高</a:t>
            </a:r>
            <a:endParaRPr lang="zh-CN" altLang="en-US" dirty="0">
              <a:sym typeface="+mn-ea"/>
            </a:endParaRPr>
          </a:p>
        </p:txBody>
      </p:sp>
      <p:sp>
        <p:nvSpPr>
          <p:cNvPr id="56" name="Rectangle 3"/>
          <p:cNvSpPr>
            <a:spLocks noChangeArrowheads="1"/>
          </p:cNvSpPr>
          <p:nvPr/>
        </p:nvSpPr>
        <p:spPr bwMode="auto">
          <a:xfrm>
            <a:off x="2764790" y="2515235"/>
            <a:ext cx="3380105"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sym typeface="+mn-ea"/>
              </a:rPr>
              <a:t>传统解决方案</a:t>
            </a:r>
            <a:endParaRPr lang="zh-CN" altLang="en-US" sz="2600" kern="0" dirty="0">
              <a:solidFill>
                <a:srgbClr val="F8F8F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37515" y="478282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61010" y="574675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grpSp>
        <p:nvGrpSpPr>
          <p:cNvPr id="35" name="组合 34"/>
          <p:cNvGrpSpPr/>
          <p:nvPr/>
        </p:nvGrpSpPr>
        <p:grpSpPr>
          <a:xfrm>
            <a:off x="2540" y="-184150"/>
            <a:ext cx="2141855" cy="7042150"/>
            <a:chOff x="0" y="-290"/>
            <a:chExt cx="3373" cy="11090"/>
          </a:xfrm>
        </p:grpSpPr>
        <p:sp>
          <p:nvSpPr>
            <p:cNvPr id="36" name="矩形 35"/>
            <p:cNvSpPr/>
            <p:nvPr/>
          </p:nvSpPr>
          <p:spPr>
            <a:xfrm>
              <a:off x="309" y="2544"/>
              <a:ext cx="1221" cy="364"/>
            </a:xfrm>
            <a:prstGeom prst="rect">
              <a:avLst/>
            </a:prstGeom>
          </p:spPr>
          <p:txBody>
            <a:bodyPr wrap="square">
              <a:spAutoFit/>
            </a:bodyPr>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37" name="矩形 36"/>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nvSpPr>
          <p:spPr>
            <a:xfrm>
              <a:off x="309" y="1605"/>
              <a:ext cx="2595" cy="1501"/>
            </a:xfrm>
            <a:prstGeom prst="rect">
              <a:avLst/>
            </a:prstGeom>
            <a:noFill/>
          </p:spPr>
          <p:txBody>
            <a:bodyPr wrap="square" rtlCol="0">
              <a:spAutoFit/>
            </a:bodyPr>
            <a:p>
              <a:pPr algn="r"/>
              <a:r>
                <a:rPr lang="zh-CN" altLang="en-US" sz="2800" b="1"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415" y="3768"/>
              <a:ext cx="2382" cy="1113"/>
            </a:xfrm>
            <a:prstGeom prst="rect">
              <a:avLst/>
            </a:prstGeom>
            <a:noFill/>
          </p:spPr>
          <p:txBody>
            <a:bodyPr wrap="square" rtlCol="0">
              <a:spAutoFit/>
            </a:bodyPr>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94" y="191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575" y="5543"/>
              <a:ext cx="2063" cy="628"/>
            </a:xfrm>
            <a:prstGeom prst="rect">
              <a:avLst/>
            </a:prstGeom>
            <a:noFill/>
          </p:spPr>
          <p:txBody>
            <a:bodyPr wrap="square" rtlCol="0">
              <a:spAutoFit/>
            </a:bodyPr>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59" name="文本框 58"/>
          <p:cNvSpPr txBox="1"/>
          <p:nvPr/>
        </p:nvSpPr>
        <p:spPr>
          <a:xfrm>
            <a:off x="575310" y="4651375"/>
            <a:ext cx="1271270" cy="398780"/>
          </a:xfrm>
          <a:prstGeom prst="rect">
            <a:avLst/>
          </a:prstGeom>
          <a:noFill/>
        </p:spPr>
        <p:txBody>
          <a:bodyPr wrap="square" rtlCol="0">
            <a:spAutoFit/>
          </a:bodyPr>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研究背景</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endParaRPr>
          </a:p>
        </p:txBody>
      </p:sp>
      <p:pic>
        <p:nvPicPr>
          <p:cNvPr id="22" name="图片 21"/>
          <p:cNvPicPr>
            <a:picLocks noChangeAspect="1"/>
          </p:cNvPicPr>
          <p:nvPr/>
        </p:nvPicPr>
        <p:blipFill>
          <a:blip r:embed="rId1"/>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3</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25" name="矩形 3"/>
          <p:cNvSpPr/>
          <p:nvPr/>
        </p:nvSpPr>
        <p:spPr>
          <a:xfrm>
            <a:off x="2706688" y="1497013"/>
            <a:ext cx="1534795" cy="374650"/>
          </a:xfrm>
          <a:prstGeom prst="rect">
            <a:avLst/>
          </a:prstGeom>
          <a:noFill/>
          <a:ln w="9525">
            <a:noFill/>
          </a:ln>
        </p:spPr>
        <p:txBody>
          <a:bodyPr wrap="none" lIns="68573" tIns="34287" rIns="68573" bIns="34287" anchor="t">
            <a:spAutoFit/>
          </a:bodyPr>
          <a:lstStyle/>
          <a:p>
            <a:pPr algn="l"/>
            <a:r>
              <a:rPr lang="en-US" altLang="zh-CN" sz="2000" dirty="0">
                <a:latin typeface="Calibri" panose="020F0502020204030204" pitchFamily="34" charset="0"/>
                <a:ea typeface="宋体" panose="02010600030101010101" pitchFamily="2" charset="-122"/>
              </a:rPr>
              <a:t>3</a:t>
            </a:r>
            <a:r>
              <a:rPr lang="zh-CN" altLang="en-US" sz="2000" dirty="0">
                <a:latin typeface="Calibri" panose="020F0502020204030204" pitchFamily="34" charset="0"/>
                <a:ea typeface="宋体" panose="02010600030101010101" pitchFamily="2" charset="-122"/>
              </a:rPr>
              <a:t>、研究价值</a:t>
            </a:r>
            <a:endParaRPr lang="zh-CN" altLang="en-US" sz="2000" dirty="0">
              <a:latin typeface="Calibri" panose="020F0502020204030204" pitchFamily="34" charset="0"/>
              <a:ea typeface="宋体" panose="02010600030101010101" pitchFamily="2" charset="-122"/>
            </a:endParaRPr>
          </a:p>
        </p:txBody>
      </p:sp>
      <p:sp>
        <p:nvSpPr>
          <p:cNvPr id="26" name="矩形 25"/>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7" name="矩形 26"/>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 name="文本框 1"/>
          <p:cNvSpPr txBox="1"/>
          <p:nvPr/>
        </p:nvSpPr>
        <p:spPr>
          <a:xfrm>
            <a:off x="2818130" y="2473325"/>
            <a:ext cx="2985770" cy="368300"/>
          </a:xfrm>
          <a:prstGeom prst="rect">
            <a:avLst/>
          </a:prstGeom>
          <a:noFill/>
        </p:spPr>
        <p:txBody>
          <a:bodyPr wrap="square" rtlCol="0">
            <a:spAutoFit/>
          </a:bodyPr>
          <a:p>
            <a:r>
              <a:rPr lang="zh-CN" altLang="en-US" b="1"/>
              <a:t>机器学习方法</a:t>
            </a:r>
            <a:endParaRPr lang="zh-CN" altLang="en-US" b="1"/>
          </a:p>
        </p:txBody>
      </p:sp>
      <p:sp>
        <p:nvSpPr>
          <p:cNvPr id="4" name="文本框 3"/>
          <p:cNvSpPr txBox="1"/>
          <p:nvPr/>
        </p:nvSpPr>
        <p:spPr>
          <a:xfrm>
            <a:off x="2893695" y="3106420"/>
            <a:ext cx="4779010" cy="645160"/>
          </a:xfrm>
          <a:prstGeom prst="rect">
            <a:avLst/>
          </a:prstGeom>
          <a:noFill/>
        </p:spPr>
        <p:txBody>
          <a:bodyPr wrap="square" rtlCol="0">
            <a:spAutoFit/>
          </a:bodyPr>
          <a:p>
            <a:pPr marL="285750" indent="-285750">
              <a:buFont typeface="Arial" panose="020B0604020202020204" pitchFamily="34" charset="0"/>
              <a:buChar char="•"/>
            </a:pPr>
            <a:r>
              <a:rPr lang="zh-CN" altLang="en-US"/>
              <a:t>自动化</a:t>
            </a:r>
            <a:endParaRPr lang="zh-CN" altLang="en-US"/>
          </a:p>
          <a:p>
            <a:pPr marL="285750" indent="-285750">
              <a:buFont typeface="Arial" panose="020B0604020202020204" pitchFamily="34" charset="0"/>
              <a:buChar char="•"/>
            </a:pPr>
            <a:r>
              <a:rPr lang="zh-CN" altLang="en-US"/>
              <a:t>高速、高精度</a:t>
            </a:r>
            <a:endParaRPr lang="zh-CN" altLang="en-US"/>
          </a:p>
        </p:txBody>
      </p:sp>
      <p:sp>
        <p:nvSpPr>
          <p:cNvPr id="9" name="文本框 8"/>
          <p:cNvSpPr txBox="1"/>
          <p:nvPr/>
        </p:nvSpPr>
        <p:spPr>
          <a:xfrm>
            <a:off x="2893695" y="4152265"/>
            <a:ext cx="2985770" cy="368300"/>
          </a:xfrm>
          <a:prstGeom prst="rect">
            <a:avLst/>
          </a:prstGeom>
          <a:noFill/>
        </p:spPr>
        <p:txBody>
          <a:bodyPr wrap="square" rtlCol="0">
            <a:spAutoFit/>
          </a:bodyPr>
          <a:p>
            <a:r>
              <a:rPr lang="zh-CN" altLang="en-US" b="1"/>
              <a:t>目的</a:t>
            </a:r>
            <a:endParaRPr lang="zh-CN" altLang="en-US" b="1"/>
          </a:p>
        </p:txBody>
      </p:sp>
      <p:sp>
        <p:nvSpPr>
          <p:cNvPr id="13" name="文本框 12"/>
          <p:cNvSpPr txBox="1"/>
          <p:nvPr/>
        </p:nvSpPr>
        <p:spPr>
          <a:xfrm>
            <a:off x="2893695" y="4689475"/>
            <a:ext cx="3717925" cy="1198880"/>
          </a:xfrm>
          <a:prstGeom prst="rect">
            <a:avLst/>
          </a:prstGeom>
          <a:noFill/>
        </p:spPr>
        <p:txBody>
          <a:bodyPr wrap="square" rtlCol="0">
            <a:spAutoFit/>
          </a:bodyPr>
          <a:p>
            <a:pPr marL="285750" indent="-285750">
              <a:buFont typeface="Arial" panose="020B0604020202020204" pitchFamily="34" charset="0"/>
              <a:buChar char="•"/>
            </a:pPr>
            <a:r>
              <a:rPr lang="zh-CN" altLang="en-US">
                <a:sym typeface="+mn-ea"/>
              </a:rPr>
              <a:t>降低人力成本</a:t>
            </a:r>
            <a:endParaRPr lang="zh-CN" altLang="en-US"/>
          </a:p>
          <a:p>
            <a:pPr marL="285750" indent="-285750">
              <a:buFont typeface="Arial" panose="020B0604020202020204" pitchFamily="34" charset="0"/>
              <a:buChar char="•"/>
            </a:pPr>
            <a:r>
              <a:rPr lang="zh-CN" altLang="en-US"/>
              <a:t>提高企业的生产效率</a:t>
            </a:r>
            <a:endParaRPr lang="zh-CN" altLang="en-US"/>
          </a:p>
          <a:p>
            <a:pPr marL="285750" indent="-285750">
              <a:buFont typeface="Arial" panose="020B0604020202020204" pitchFamily="34" charset="0"/>
              <a:buChar char="•"/>
            </a:pPr>
            <a:r>
              <a:rPr lang="zh-CN" altLang="en-US"/>
              <a:t>助力企业完成向自动化转型升级</a:t>
            </a:r>
            <a:endParaRPr lang="zh-CN" altLang="en-US"/>
          </a:p>
          <a:p>
            <a:pPr marL="285750" indent="-285750"/>
            <a:endParaRPr lang="en-US" altLang="zh-CN"/>
          </a:p>
        </p:txBody>
      </p:sp>
      <p:grpSp>
        <p:nvGrpSpPr>
          <p:cNvPr id="14" name="组合 13"/>
          <p:cNvGrpSpPr/>
          <p:nvPr/>
        </p:nvGrpSpPr>
        <p:grpSpPr>
          <a:xfrm>
            <a:off x="2540" y="-184150"/>
            <a:ext cx="2141855" cy="7042150"/>
            <a:chOff x="0" y="-290"/>
            <a:chExt cx="3373" cy="11090"/>
          </a:xfrm>
        </p:grpSpPr>
        <p:sp>
          <p:nvSpPr>
            <p:cNvPr id="15" name="矩形 14"/>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7" name="矩形 16"/>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09" y="1605"/>
              <a:ext cx="2595" cy="1501"/>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15" y="3768"/>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4"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8" name="等腰三角形 27"/>
            <p:cNvSpPr/>
            <p:nvPr/>
          </p:nvSpPr>
          <p:spPr>
            <a:xfrm rot="16200000">
              <a:off x="2994" y="191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9" name="文本框 28"/>
            <p:cNvSpPr txBox="1"/>
            <p:nvPr/>
          </p:nvSpPr>
          <p:spPr>
            <a:xfrm>
              <a:off x="575" y="554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30" name="文本框 29"/>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7894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4</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 name="组合 9"/>
          <p:cNvGrpSpPr/>
          <p:nvPr/>
        </p:nvGrpSpPr>
        <p:grpSpPr>
          <a:xfrm>
            <a:off x="-10795" y="-184150"/>
            <a:ext cx="2061210" cy="5549265"/>
            <a:chOff x="-17" y="-290"/>
            <a:chExt cx="3246" cy="8739"/>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p:nvSpPr>
          <p:spPr>
            <a:xfrm>
              <a:off x="0" y="1886"/>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研究背景</a:t>
              </a:r>
              <a:endParaRPr lang="zh-CN" altLang="en-US" sz="2800" b="1" dirty="0">
                <a:latin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 y="3362"/>
              <a:ext cx="3246"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sym typeface="+mn-ea"/>
                </a:rPr>
                <a:t>国内外</a:t>
              </a:r>
              <a:r>
                <a:rPr lang="zh-CN" altLang="en-US" sz="2000" dirty="0">
                  <a:solidFill>
                    <a:schemeClr val="bg1"/>
                  </a:solidFill>
                  <a:latin typeface="微软雅黑" panose="020B0503020204020204" pitchFamily="34" charset="-122"/>
                  <a:ea typeface="微软雅黑" panose="020B0503020204020204" pitchFamily="34" charset="-122"/>
                  <a:sym typeface="+mn-ea"/>
                </a:rPr>
                <a:t>研究现状</a:t>
              </a:r>
              <a:endParaRPr lang="zh-CN" altLang="en-US" sz="2000" dirty="0">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0" y="4809"/>
              <a:ext cx="2704" cy="822"/>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09" y="6302"/>
              <a:ext cx="2382" cy="1113"/>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77" y="5110"/>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759" y="7821"/>
              <a:ext cx="1695"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创新点</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2834005" y="2314575"/>
            <a:ext cx="2461260" cy="3830955"/>
          </a:xfrm>
          <a:prstGeom prst="rect">
            <a:avLst/>
          </a:prstGeom>
          <a:noFill/>
        </p:spPr>
        <p:txBody>
          <a:bodyPr wrap="square" rtlCol="0">
            <a:spAutoFit/>
          </a:bodyPr>
          <a:lstStyle/>
          <a:p>
            <a:pPr marL="285750" indent="0" fontAlgn="auto">
              <a:lnSpc>
                <a:spcPct val="150000"/>
              </a:lnSpc>
              <a:buFont typeface="Wingdings" panose="05000000000000000000" charset="0"/>
              <a:buNone/>
            </a:pPr>
            <a:r>
              <a:rPr lang="zh-CN" altLang="en-US">
                <a:latin typeface="微软雅黑" panose="020B0503020204020204" pitchFamily="34" charset="-122"/>
                <a:ea typeface="微软雅黑" panose="020B0503020204020204" pitchFamily="34" charset="-122"/>
                <a:sym typeface="+mn-ea"/>
              </a:rPr>
              <a:t>通过棱镜的反射可以获取到两个晶粒面的图像，但是在此过程中不可避免的引入一个面的镜像图像。需要引入一种方法来完成对镜像晶粒图像的剔除。</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矩形 67"/>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703830" y="1428750"/>
            <a:ext cx="1682115"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1</a:t>
            </a:r>
            <a:r>
              <a:rPr lang="zh-CN" altLang="en-US" sz="2000" b="1" dirty="0">
                <a:latin typeface="Calibri" panose="020F0502020204030204" pitchFamily="34" charset="0"/>
                <a:ea typeface="宋体" panose="02010600030101010101" pitchFamily="2" charset="-122"/>
              </a:rPr>
              <a:t>、数据获取</a:t>
            </a:r>
            <a:endParaRPr lang="zh-CN" altLang="en-US" sz="2000" b="1" dirty="0">
              <a:latin typeface="Calibri" panose="020F0502020204030204" pitchFamily="34" charset="0"/>
              <a:ea typeface="宋体" panose="02010600030101010101" pitchFamily="2" charset="-122"/>
            </a:endParaRPr>
          </a:p>
        </p:txBody>
      </p:sp>
      <p:pic>
        <p:nvPicPr>
          <p:cNvPr id="2" name="图片 55" descr="0db3eb6dd90b654eb77432f67d903ea"/>
          <p:cNvPicPr>
            <a:picLocks noChangeAspect="1"/>
          </p:cNvPicPr>
          <p:nvPr/>
        </p:nvPicPr>
        <p:blipFill>
          <a:blip r:embed="rId1"/>
          <a:stretch>
            <a:fillRect/>
          </a:stretch>
        </p:blipFill>
        <p:spPr>
          <a:xfrm>
            <a:off x="6595745" y="2134870"/>
            <a:ext cx="4298950" cy="4149090"/>
          </a:xfrm>
          <a:prstGeom prst="rect">
            <a:avLst/>
          </a:prstGeom>
          <a:noFill/>
          <a:ln>
            <a:noFill/>
          </a:ln>
        </p:spPr>
      </p:pic>
      <p:sp>
        <p:nvSpPr>
          <p:cNvPr id="36" name="文本框 35"/>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540" y="-184150"/>
            <a:ext cx="2141855" cy="7042150"/>
            <a:chOff x="0" y="-290"/>
            <a:chExt cx="3373" cy="11090"/>
          </a:xfrm>
        </p:grpSpPr>
        <p:sp>
          <p:nvSpPr>
            <p:cNvPr id="39" name="矩形 38"/>
            <p:cNvSpPr/>
            <p:nvPr/>
          </p:nvSpPr>
          <p:spPr>
            <a:xfrm>
              <a:off x="309" y="2544"/>
              <a:ext cx="1221" cy="364"/>
            </a:xfrm>
            <a:prstGeom prst="rect">
              <a:avLst/>
            </a:prstGeom>
          </p:spPr>
          <p:txBody>
            <a:bodyPr wrap="square">
              <a:spAutoFit/>
            </a:bodyPr>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文本框 40"/>
            <p:cNvSpPr txBox="1"/>
            <p:nvPr/>
          </p:nvSpPr>
          <p:spPr>
            <a:xfrm>
              <a:off x="309" y="1605"/>
              <a:ext cx="2595" cy="1307"/>
            </a:xfrm>
            <a:prstGeom prst="rect">
              <a:avLst/>
            </a:prstGeom>
            <a:noFill/>
          </p:spPr>
          <p:txBody>
            <a:bodyPr wrap="square" rtlCol="0">
              <a:spAutoFit/>
            </a:bodyPr>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00" y="3671"/>
              <a:ext cx="2715" cy="1307"/>
            </a:xfrm>
            <a:prstGeom prst="rect">
              <a:avLst/>
            </a:prstGeom>
            <a:noFill/>
          </p:spPr>
          <p:txBody>
            <a:bodyPr wrap="square" rtlCol="0">
              <a:spAutoFit/>
            </a:bodyPr>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53" y="4010"/>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575" y="5543"/>
              <a:ext cx="2063" cy="628"/>
            </a:xfrm>
            <a:prstGeom prst="rect">
              <a:avLst/>
            </a:prstGeom>
            <a:noFill/>
          </p:spPr>
          <p:txBody>
            <a:bodyPr wrap="square" rtlCol="0">
              <a:spAutoFit/>
            </a:bodyPr>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7" name="文本框 66"/>
          <p:cNvSpPr txBox="1"/>
          <p:nvPr/>
        </p:nvSpPr>
        <p:spPr>
          <a:xfrm>
            <a:off x="702310" y="4778375"/>
            <a:ext cx="1271270" cy="398780"/>
          </a:xfrm>
          <a:prstGeom prst="rect">
            <a:avLst/>
          </a:prstGeom>
          <a:noFill/>
        </p:spPr>
        <p:txBody>
          <a:bodyPr wrap="square" rtlCol="0">
            <a:spAutoFit/>
          </a:bodyPr>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7894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5</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8" name="矩形 67"/>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5" name="文本框 24"/>
          <p:cNvSpPr txBox="1"/>
          <p:nvPr/>
        </p:nvSpPr>
        <p:spPr>
          <a:xfrm>
            <a:off x="2703830" y="1428750"/>
            <a:ext cx="1682115"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2</a:t>
            </a:r>
            <a:r>
              <a:rPr lang="zh-CN" altLang="en-US" sz="2000" b="1" dirty="0">
                <a:latin typeface="Calibri" panose="020F0502020204030204" pitchFamily="34" charset="0"/>
                <a:ea typeface="宋体" panose="02010600030101010101" pitchFamily="2" charset="-122"/>
              </a:rPr>
              <a:t>、数据展示</a:t>
            </a:r>
            <a:endParaRPr lang="zh-CN" altLang="en-US" sz="2000" b="1" dirty="0">
              <a:latin typeface="Calibri" panose="020F0502020204030204" pitchFamily="34" charset="0"/>
              <a:ea typeface="宋体" panose="02010600030101010101" pitchFamily="2" charset="-122"/>
            </a:endParaRPr>
          </a:p>
        </p:txBody>
      </p:sp>
      <p:pic>
        <p:nvPicPr>
          <p:cNvPr id="34" name="图片 33"/>
          <p:cNvPicPr/>
          <p:nvPr/>
        </p:nvPicPr>
        <p:blipFill>
          <a:blip r:embed="rId1"/>
          <a:stretch>
            <a:fillRect/>
          </a:stretch>
        </p:blipFill>
        <p:spPr>
          <a:xfrm>
            <a:off x="2707005" y="2134870"/>
            <a:ext cx="2880000" cy="2160000"/>
          </a:xfrm>
          <a:prstGeom prst="rect">
            <a:avLst/>
          </a:prstGeom>
        </p:spPr>
      </p:pic>
      <p:pic>
        <p:nvPicPr>
          <p:cNvPr id="35" name="图片 34"/>
          <p:cNvPicPr/>
          <p:nvPr/>
        </p:nvPicPr>
        <p:blipFill>
          <a:blip r:embed="rId2"/>
          <a:stretch>
            <a:fillRect/>
          </a:stretch>
        </p:blipFill>
        <p:spPr>
          <a:xfrm>
            <a:off x="5899785" y="2134870"/>
            <a:ext cx="2880000" cy="2160000"/>
          </a:xfrm>
          <a:prstGeom prst="rect">
            <a:avLst/>
          </a:prstGeom>
        </p:spPr>
      </p:pic>
      <p:pic>
        <p:nvPicPr>
          <p:cNvPr id="36" name="图片 35"/>
          <p:cNvPicPr/>
          <p:nvPr/>
        </p:nvPicPr>
        <p:blipFill>
          <a:blip r:embed="rId3"/>
          <a:stretch>
            <a:fillRect/>
          </a:stretch>
        </p:blipFill>
        <p:spPr>
          <a:xfrm>
            <a:off x="5899785" y="4519930"/>
            <a:ext cx="2880000" cy="2160000"/>
          </a:xfrm>
          <a:prstGeom prst="rect">
            <a:avLst/>
          </a:prstGeom>
        </p:spPr>
      </p:pic>
      <p:pic>
        <p:nvPicPr>
          <p:cNvPr id="37" name="图片 36"/>
          <p:cNvPicPr/>
          <p:nvPr/>
        </p:nvPicPr>
        <p:blipFill>
          <a:blip r:embed="rId4"/>
          <a:stretch>
            <a:fillRect/>
          </a:stretch>
        </p:blipFill>
        <p:spPr>
          <a:xfrm>
            <a:off x="2707005" y="4527550"/>
            <a:ext cx="2880000" cy="2160000"/>
          </a:xfrm>
          <a:prstGeom prst="rect">
            <a:avLst/>
          </a:prstGeom>
        </p:spPr>
      </p:pic>
      <p:grpSp>
        <p:nvGrpSpPr>
          <p:cNvPr id="38" name="组合 37"/>
          <p:cNvGrpSpPr/>
          <p:nvPr/>
        </p:nvGrpSpPr>
        <p:grpSpPr>
          <a:xfrm>
            <a:off x="2540" y="-184150"/>
            <a:ext cx="2141855" cy="7042150"/>
            <a:chOff x="0" y="-290"/>
            <a:chExt cx="3373"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09" y="1605"/>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00" y="3671"/>
              <a:ext cx="2715"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53" y="4010"/>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575" y="554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7" name="文本框 66"/>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8275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6</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文本框 8"/>
          <p:cNvSpPr txBox="1"/>
          <p:nvPr/>
        </p:nvSpPr>
        <p:spPr>
          <a:xfrm>
            <a:off x="2840990" y="2438400"/>
            <a:ext cx="7713345" cy="1337945"/>
          </a:xfrm>
          <a:prstGeom prst="rect">
            <a:avLst/>
          </a:prstGeom>
          <a:noFill/>
        </p:spPr>
        <p:txBody>
          <a:bodyPr wrap="square" rtlCol="0">
            <a:spAutoFit/>
          </a:bodyPr>
          <a:lstStyle/>
          <a:p>
            <a:pPr algn="just" fontAlgn="auto">
              <a:lnSpc>
                <a:spcPct val="150000"/>
              </a:lnSpc>
            </a:pPr>
            <a:r>
              <a:rPr lang="zh-CN" altLang="en-US" dirty="0"/>
              <a:t>     经过多方面的调研，最终选定了利用</a:t>
            </a:r>
            <a:r>
              <a:rPr lang="en-US" altLang="zh-CN" dirty="0"/>
              <a:t>Gabor</a:t>
            </a:r>
            <a:r>
              <a:rPr lang="zh-CN" altLang="en-US" dirty="0"/>
              <a:t>滤波对瑕疵图像进行处理，得到多幅</a:t>
            </a:r>
            <a:r>
              <a:rPr lang="en-US" altLang="zh-CN" dirty="0"/>
              <a:t>Gabor</a:t>
            </a:r>
            <a:r>
              <a:rPr lang="zh-CN" altLang="en-US" dirty="0"/>
              <a:t>滤波处理图，并以其为子样本结合主成分分析方法来完成对瑕疵图像的特征提取，最后使用支持向量机来完成对瑕疵图像的分类。</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矩形 67"/>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703830" y="1428750"/>
            <a:ext cx="1682115"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3</a:t>
            </a:r>
            <a:r>
              <a:rPr lang="zh-CN" altLang="en-US" sz="2000" b="1" dirty="0">
                <a:latin typeface="Calibri" panose="020F0502020204030204" pitchFamily="34" charset="0"/>
                <a:ea typeface="宋体" panose="02010600030101010101" pitchFamily="2" charset="-122"/>
              </a:rPr>
              <a:t>、研究路线</a:t>
            </a:r>
            <a:endParaRPr lang="zh-CN" altLang="en-US" sz="2000" b="1" dirty="0">
              <a:latin typeface="Calibri" panose="020F0502020204030204" pitchFamily="34" charset="0"/>
              <a:ea typeface="宋体" panose="02010600030101010101" pitchFamily="2" charset="-122"/>
            </a:endParaRPr>
          </a:p>
        </p:txBody>
      </p:sp>
      <p:sp>
        <p:nvSpPr>
          <p:cNvPr id="36" name="文本框 35"/>
          <p:cNvSpPr txBox="1"/>
          <p:nvPr/>
        </p:nvSpPr>
        <p:spPr>
          <a:xfrm>
            <a:off x="575310" y="4651375"/>
            <a:ext cx="1271270" cy="398780"/>
          </a:xfrm>
          <a:prstGeom prst="rect">
            <a:avLst/>
          </a:prstGeom>
          <a:noFill/>
        </p:spPr>
        <p:txBody>
          <a:bodyPr wrap="square" rtlCol="0">
            <a:spAutoFit/>
          </a:bodyPr>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540" y="-184150"/>
            <a:ext cx="2141855" cy="7042150"/>
            <a:chOff x="0" y="-290"/>
            <a:chExt cx="3373" cy="11090"/>
          </a:xfrm>
        </p:grpSpPr>
        <p:sp>
          <p:nvSpPr>
            <p:cNvPr id="39" name="矩形 38"/>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0" name="矩形 39"/>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09" y="1605"/>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00" y="3671"/>
              <a:ext cx="2715"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5"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等腰三角形 45"/>
            <p:cNvSpPr/>
            <p:nvPr/>
          </p:nvSpPr>
          <p:spPr>
            <a:xfrm rot="16200000">
              <a:off x="2953" y="4010"/>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文本框 46"/>
            <p:cNvSpPr txBox="1"/>
            <p:nvPr/>
          </p:nvSpPr>
          <p:spPr>
            <a:xfrm>
              <a:off x="575" y="554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7" name="文本框 66"/>
          <p:cNvSpPr txBox="1"/>
          <p:nvPr/>
        </p:nvSpPr>
        <p:spPr>
          <a:xfrm>
            <a:off x="702310" y="4778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688" y="515938"/>
            <a:ext cx="1678940"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研究</a:t>
            </a:r>
            <a:r>
              <a:rPr lang="zh-CN" altLang="en-US" sz="2935" b="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rPr>
              <a:t>内容</a:t>
            </a:r>
            <a:endPar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7</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8" name="矩形 67"/>
          <p:cNvSpPr/>
          <p:nvPr/>
        </p:nvSpPr>
        <p:spPr>
          <a:xfrm>
            <a:off x="2706688" y="191801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69" name="矩形 68"/>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2" name="文本框 21"/>
          <p:cNvSpPr txBox="1"/>
          <p:nvPr/>
        </p:nvSpPr>
        <p:spPr>
          <a:xfrm>
            <a:off x="437515" y="4796790"/>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研究方法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61010" y="5760720"/>
            <a:ext cx="125031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进度安排</a:t>
            </a:r>
            <a:endParaRPr lang="zh-CN" altLang="en-US"/>
          </a:p>
        </p:txBody>
      </p:sp>
      <p:sp>
        <p:nvSpPr>
          <p:cNvPr id="25" name="文本框 24"/>
          <p:cNvSpPr txBox="1"/>
          <p:nvPr/>
        </p:nvSpPr>
        <p:spPr>
          <a:xfrm>
            <a:off x="2703830" y="1428750"/>
            <a:ext cx="2757170" cy="398780"/>
          </a:xfrm>
          <a:prstGeom prst="rect">
            <a:avLst/>
          </a:prstGeom>
          <a:noFill/>
        </p:spPr>
        <p:txBody>
          <a:bodyPr wrap="square" rtlCol="0">
            <a:spAutoFit/>
          </a:bodyPr>
          <a:lstStyle/>
          <a:p>
            <a:r>
              <a:rPr lang="en-US" altLang="zh-CN" sz="2000" b="1" dirty="0">
                <a:latin typeface="Calibri" panose="020F0502020204030204" pitchFamily="34" charset="0"/>
                <a:ea typeface="宋体" panose="02010600030101010101" pitchFamily="2" charset="-122"/>
              </a:rPr>
              <a:t>4</a:t>
            </a:r>
            <a:r>
              <a:rPr lang="zh-CN" altLang="en-US" sz="2000" b="1" dirty="0">
                <a:latin typeface="Calibri" panose="020F0502020204030204" pitchFamily="34" charset="0"/>
                <a:ea typeface="宋体" panose="02010600030101010101" pitchFamily="2" charset="-122"/>
              </a:rPr>
              <a:t>、数据预处理过程</a:t>
            </a:r>
            <a:endParaRPr lang="zh-CN" altLang="en-US" sz="2000" b="1" dirty="0">
              <a:latin typeface="Calibri" panose="020F0502020204030204" pitchFamily="34" charset="0"/>
              <a:ea typeface="宋体" panose="02010600030101010101" pitchFamily="2" charset="-122"/>
            </a:endParaRPr>
          </a:p>
        </p:txBody>
      </p:sp>
      <p:sp>
        <p:nvSpPr>
          <p:cNvPr id="2" name="文本框 1"/>
          <p:cNvSpPr txBox="1"/>
          <p:nvPr/>
        </p:nvSpPr>
        <p:spPr>
          <a:xfrm>
            <a:off x="2893695" y="2401570"/>
            <a:ext cx="6226175" cy="3385820"/>
          </a:xfrm>
          <a:prstGeom prst="rect">
            <a:avLst/>
          </a:prstGeom>
          <a:noFill/>
        </p:spPr>
        <p:txBody>
          <a:bodyPr wrap="square" rtlCol="0">
            <a:spAutoFit/>
          </a:bodyPr>
          <a:p>
            <a:pPr marL="285750" indent="-285750">
              <a:lnSpc>
                <a:spcPct val="170000"/>
              </a:lnSpc>
              <a:buFont typeface="Arial" panose="020B0604020202020204" pitchFamily="34" charset="0"/>
              <a:buChar char="•"/>
            </a:pPr>
            <a:r>
              <a:rPr lang="zh-CN" altLang="en-US"/>
              <a:t>将图像进行二值化处理</a:t>
            </a:r>
            <a:endParaRPr lang="zh-CN" altLang="en-US"/>
          </a:p>
          <a:p>
            <a:pPr marL="285750" indent="-285750">
              <a:lnSpc>
                <a:spcPct val="170000"/>
              </a:lnSpc>
              <a:buFont typeface="Arial" panose="020B0604020202020204" pitchFamily="34" charset="0"/>
              <a:buChar char="•"/>
            </a:pPr>
            <a:r>
              <a:rPr lang="zh-CN" altLang="en-US"/>
              <a:t>以图像的宽度为基准，对图像的高度进行像素点的累加</a:t>
            </a:r>
            <a:endParaRPr lang="zh-CN" altLang="en-US"/>
          </a:p>
          <a:p>
            <a:pPr marL="285750" indent="-285750">
              <a:lnSpc>
                <a:spcPct val="170000"/>
              </a:lnSpc>
              <a:buFont typeface="Arial" panose="020B0604020202020204" pitchFamily="34" charset="0"/>
              <a:buChar char="•"/>
            </a:pPr>
            <a:r>
              <a:rPr lang="zh-CN" altLang="en-US"/>
              <a:t>累加的像素点数据会经历:小&gt;急剧变大&gt;急剧变小&gt;急剧变大&gt;小的变化。</a:t>
            </a:r>
            <a:endParaRPr lang="zh-CN" altLang="en-US"/>
          </a:p>
          <a:p>
            <a:pPr marL="285750" indent="-285750">
              <a:lnSpc>
                <a:spcPct val="170000"/>
              </a:lnSpc>
              <a:buFont typeface="Arial" panose="020B0604020202020204" pitchFamily="34" charset="0"/>
              <a:buChar char="•"/>
            </a:pPr>
            <a:r>
              <a:rPr lang="zh-CN" altLang="en-US"/>
              <a:t>找出急剧变大到急剧变小的数据的像素点的索引值作为镜面图像与真实图像的分割线。</a:t>
            </a:r>
            <a:endParaRPr lang="zh-CN" altLang="en-US"/>
          </a:p>
          <a:p>
            <a:pPr marL="285750" indent="-285750">
              <a:lnSpc>
                <a:spcPct val="170000"/>
              </a:lnSpc>
              <a:buFont typeface="Arial" panose="020B0604020202020204" pitchFamily="34" charset="0"/>
              <a:buChar char="•"/>
            </a:pPr>
            <a:endParaRPr lang="zh-CN" altLang="en-US"/>
          </a:p>
        </p:txBody>
      </p:sp>
      <p:sp>
        <p:nvSpPr>
          <p:cNvPr id="38" name="文本框 37"/>
          <p:cNvSpPr txBox="1"/>
          <p:nvPr/>
        </p:nvSpPr>
        <p:spPr>
          <a:xfrm>
            <a:off x="575310" y="4651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540" y="-184150"/>
            <a:ext cx="2141855" cy="7042150"/>
            <a:chOff x="0" y="-290"/>
            <a:chExt cx="3373" cy="11090"/>
          </a:xfrm>
        </p:grpSpPr>
        <p:sp>
          <p:nvSpPr>
            <p:cNvPr id="40" name="矩形 39"/>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1" name="矩形 40"/>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09" y="1605"/>
              <a:ext cx="2595" cy="1307"/>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研究背景</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00" y="3671"/>
              <a:ext cx="2715" cy="1307"/>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研究内容</a:t>
              </a:r>
              <a:endParaRPr lang="zh-CN" altLang="en-US" sz="2000"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6"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47" name="等腰三角形 46"/>
            <p:cNvSpPr/>
            <p:nvPr/>
          </p:nvSpPr>
          <p:spPr>
            <a:xfrm rot="16200000">
              <a:off x="2953" y="4010"/>
              <a:ext cx="364" cy="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9" name="文本框 48"/>
            <p:cNvSpPr txBox="1"/>
            <p:nvPr/>
          </p:nvSpPr>
          <p:spPr>
            <a:xfrm>
              <a:off x="575" y="554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67" name="文本框 66"/>
          <p:cNvSpPr txBox="1"/>
          <p:nvPr/>
        </p:nvSpPr>
        <p:spPr>
          <a:xfrm>
            <a:off x="702310" y="4778375"/>
            <a:ext cx="127127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展望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
</file>

<file path=ppt/tags/tag1.xml><?xml version="1.0" encoding="utf-8"?>
<p:tagLst xmlns:p="http://schemas.openxmlformats.org/presentationml/2006/main">
  <p:tag name="TABLE_ENDDRAG_ORIGIN_RECT" val="765*220"/>
  <p:tag name="TABLE_ENDDRAG_RECT" val="176*264*765*220"/>
</p:tagLst>
</file>

<file path=ppt/tags/tag2.xml><?xml version="1.0" encoding="utf-8"?>
<p:tagLst xmlns:p="http://schemas.openxmlformats.org/presentationml/2006/main">
  <p:tag name="KSO_WM_UNIT_TABLE_BEAUTIFY" val="smartTable{bd61e66e-f374-48f6-9f44-40a7bc86c06e}"/>
  <p:tag name="TABLE_ENDDRAG_ORIGIN_RECT" val="413*170"/>
  <p:tag name="TABLE_ENDDRAG_RECT" val="331*247*413*170"/>
</p:tagLst>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14976</Words>
  <Application>WPS 演示</Application>
  <PresentationFormat>宽屏</PresentationFormat>
  <Paragraphs>826</Paragraphs>
  <Slides>20</Slides>
  <Notes>10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宋体</vt:lpstr>
      <vt:lpstr>Wingdings</vt:lpstr>
      <vt:lpstr>微软雅黑</vt:lpstr>
      <vt:lpstr>Calibri</vt:lpstr>
      <vt:lpstr>Times New Roman</vt:lpstr>
      <vt:lpstr>Wingdings</vt:lpstr>
      <vt:lpstr>Verdana</vt:lpstr>
      <vt:lpstr>Consolas</vt:lpstr>
      <vt:lpstr>华文楷体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第一PPT模板网-WWW.1PPT.COM</dc:creator>
  <dc:description>第一PPT模板网-WWW.1PPT.COM</dc:description>
  <cp:category>第一PPT模板网-WWW.1PPT.COM</cp:category>
  <cp:lastModifiedBy>。是</cp:lastModifiedBy>
  <cp:revision>664</cp:revision>
  <dcterms:created xsi:type="dcterms:W3CDTF">2015-10-24T01:57:00Z</dcterms:created>
  <dcterms:modified xsi:type="dcterms:W3CDTF">2021-07-12T00:17:11Z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KSORubyTemplateID">
    <vt:lpwstr>8</vt:lpwstr>
  </property>
  <property fmtid="{D5CDD505-2E9C-101B-9397-08002B2CF9AE}" pid="4" name="ICV">
    <vt:lpwstr>231A4994D4FB47E295A0227BDA86ED5A</vt:lpwstr>
  </property>
</Properties>
</file>