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447" r:id="rId4"/>
    <p:sldId id="537" r:id="rId5"/>
    <p:sldId id="538" r:id="rId6"/>
    <p:sldId id="539" r:id="rId7"/>
    <p:sldId id="523" r:id="rId8"/>
    <p:sldId id="524" r:id="rId9"/>
    <p:sldId id="525" r:id="rId10"/>
    <p:sldId id="526" r:id="rId11"/>
    <p:sldId id="527" r:id="rId12"/>
    <p:sldId id="528" r:id="rId13"/>
    <p:sldId id="529" r:id="rId14"/>
    <p:sldId id="530" r:id="rId15"/>
    <p:sldId id="531" r:id="rId16"/>
    <p:sldId id="532" r:id="rId17"/>
    <p:sldId id="533" r:id="rId18"/>
    <p:sldId id="536" r:id="rId19"/>
    <p:sldId id="535" r:id="rId20"/>
    <p:sldId id="42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92C2"/>
    <a:srgbClr val="404040"/>
    <a:srgbClr val="0053A3"/>
    <a:srgbClr val="ECECEC"/>
    <a:srgbClr val="45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1" autoAdjust="0"/>
    <p:restoredTop sz="94660"/>
  </p:normalViewPr>
  <p:slideViewPr>
    <p:cSldViewPr snapToGrid="0" showGuides="1">
      <p:cViewPr varScale="1">
        <p:scale>
          <a:sx n="86" d="100"/>
          <a:sy n="86" d="100"/>
        </p:scale>
        <p:origin x="446" y="72"/>
      </p:cViewPr>
      <p:guideLst>
        <p:guide orient="horz" pos="2112"/>
        <p:guide pos="3840"/>
      </p:guideLst>
    </p:cSldViewPr>
  </p:slideViewPr>
  <p:notesTextViewPr>
    <p:cViewPr>
      <p:scale>
        <a:sx n="1" d="1"/>
        <a:sy n="1" d="1"/>
      </p:scale>
      <p:origin x="0" y="0"/>
    </p:cViewPr>
  </p:notesTextViewPr>
  <p:sorterViewPr>
    <p:cViewPr>
      <p:scale>
        <a:sx n="120" d="100"/>
        <a:sy n="120" d="100"/>
      </p:scale>
      <p:origin x="0" y="33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t>2022/1/5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224155" y="1952625"/>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196215" y="1972310"/>
            <a:ext cx="15506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userDrawn="1"/>
        </p:nvSpPr>
        <p:spPr>
          <a:xfrm rot="16200000">
            <a:off x="1901190" y="121793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196215" y="3830955"/>
            <a:ext cx="151257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rot="16200000">
            <a:off x="1889760" y="306197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83185" y="3830955"/>
            <a:ext cx="1657985"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32385" y="4813300"/>
            <a:ext cx="187769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userDrawn="1"/>
        </p:nvSpPr>
        <p:spPr>
          <a:xfrm rot="16200000">
            <a:off x="1889760" y="402209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8" name="矩形 47"/>
          <p:cNvSpPr/>
          <p:nvPr userDrawn="1"/>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userDrawn="1"/>
        </p:nvSpPr>
        <p:spPr>
          <a:xfrm>
            <a:off x="0" y="0"/>
            <a:ext cx="21418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127000" y="1057910"/>
            <a:ext cx="164782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研究背景</a:t>
            </a:r>
          </a:p>
        </p:txBody>
      </p:sp>
      <p:sp>
        <p:nvSpPr>
          <p:cNvPr id="3" name="文本框 2"/>
          <p:cNvSpPr txBox="1"/>
          <p:nvPr userDrawn="1"/>
        </p:nvSpPr>
        <p:spPr>
          <a:xfrm>
            <a:off x="50165" y="1964055"/>
            <a:ext cx="1724660"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研究内容</a:t>
            </a:r>
          </a:p>
        </p:txBody>
      </p:sp>
      <p:sp>
        <p:nvSpPr>
          <p:cNvPr id="4" name="文本框 3"/>
          <p:cNvSpPr txBox="1"/>
          <p:nvPr userDrawn="1"/>
        </p:nvSpPr>
        <p:spPr>
          <a:xfrm>
            <a:off x="0" y="2870835"/>
            <a:ext cx="174307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研究方法</a:t>
            </a:r>
          </a:p>
        </p:txBody>
      </p:sp>
      <p:sp>
        <p:nvSpPr>
          <p:cNvPr id="5" name="文本框 4"/>
          <p:cNvSpPr txBox="1"/>
          <p:nvPr userDrawn="1"/>
        </p:nvSpPr>
        <p:spPr>
          <a:xfrm>
            <a:off x="83185" y="3830955"/>
            <a:ext cx="1657985" cy="398780"/>
          </a:xfrm>
          <a:prstGeom prst="rect">
            <a:avLst/>
          </a:prstGeom>
          <a:noFill/>
        </p:spPr>
        <p:txBody>
          <a:bodyPr wrap="square" rtlCol="0">
            <a:spAutoFit/>
          </a:bodyPr>
          <a:lstStyle/>
          <a:p>
            <a:pPr algn="r"/>
            <a:r>
              <a:rPr lang="zh-CN" altLang="en-US" sz="2000" dirty="0">
                <a:solidFill>
                  <a:schemeClr val="bg1"/>
                </a:solidFill>
                <a:effectLst/>
                <a:latin typeface="微软雅黑" panose="020B0503020204020204" pitchFamily="34" charset="-122"/>
                <a:ea typeface="微软雅黑" panose="020B0503020204020204" pitchFamily="34" charset="-122"/>
              </a:rPr>
              <a:t>研究结果</a:t>
            </a:r>
          </a:p>
        </p:txBody>
      </p:sp>
      <p:sp>
        <p:nvSpPr>
          <p:cNvPr id="8" name="文本框 7"/>
          <p:cNvSpPr txBox="1"/>
          <p:nvPr userDrawn="1"/>
        </p:nvSpPr>
        <p:spPr>
          <a:xfrm>
            <a:off x="-164465" y="4825365"/>
            <a:ext cx="2153920" cy="521970"/>
          </a:xfrm>
          <a:prstGeom prst="rect">
            <a:avLst/>
          </a:prstGeom>
          <a:noFill/>
        </p:spPr>
        <p:txBody>
          <a:bodyPr wrap="square" rtlCol="0">
            <a:spAutoFit/>
          </a:bodyPr>
          <a:lstStyle/>
          <a:p>
            <a:pPr algn="r"/>
            <a:r>
              <a:rPr lang="zh-CN" altLang="en-US" sz="2800" b="1" dirty="0">
                <a:solidFill>
                  <a:schemeClr val="bg1"/>
                </a:solidFill>
                <a:effectLst/>
                <a:latin typeface="微软雅黑" panose="020B0503020204020204" pitchFamily="34" charset="-122"/>
                <a:ea typeface="微软雅黑" panose="020B0503020204020204" pitchFamily="34" charset="-122"/>
              </a:rPr>
              <a:t>创新与不足</a:t>
            </a:r>
          </a:p>
        </p:txBody>
      </p:sp>
      <p:sp>
        <p:nvSpPr>
          <p:cNvPr id="16" name="等腰三角形 15"/>
          <p:cNvSpPr/>
          <p:nvPr userDrawn="1"/>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Rectangle 5"/>
          <p:cNvSpPr/>
          <p:nvPr userDrawn="1"/>
        </p:nvSpPr>
        <p:spPr>
          <a:xfrm>
            <a:off x="0" y="-184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userDrawn="1"/>
        </p:nvSpPr>
        <p:spPr>
          <a:xfrm>
            <a:off x="127000" y="-57150"/>
            <a:ext cx="309563" cy="36830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cxnSp>
        <p:nvCxnSpPr>
          <p:cNvPr id="9" name="直接连接符 8"/>
          <p:cNvCxnSpPr/>
          <p:nvPr userDrawn="1"/>
        </p:nvCxnSpPr>
        <p:spPr>
          <a:xfrm>
            <a:off x="2789238" y="1268413"/>
            <a:ext cx="8312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直角三角形 9"/>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kumimoji="0" lang="en-US" altLang="zh-CN" sz="1800" b="0" i="0" u="none" strike="noStrike" kern="1200" cap="none" spc="0" normalizeH="0" baseline="0" noProof="1">
              <a:ln>
                <a:noFill/>
              </a:ln>
              <a:solidFill>
                <a:schemeClr val="lt1"/>
              </a:solidFill>
              <a:effectLst/>
              <a:uLnTx/>
              <a:uFillTx/>
              <a:latin typeface="+mn-lt"/>
              <a:ea typeface="+mn-ea"/>
              <a:cs typeface="+mn-cs"/>
            </a:endParaRPr>
          </a:p>
        </p:txBody>
      </p:sp>
      <p:sp>
        <p:nvSpPr>
          <p:cNvPr id="6" name="等腰三角形 5"/>
          <p:cNvSpPr/>
          <p:nvPr userDrawn="1"/>
        </p:nvSpPr>
        <p:spPr>
          <a:xfrm rot="16200000">
            <a:off x="1881505" y="5016500"/>
            <a:ext cx="180340" cy="1397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spd="slow"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A4C821-51AF-415E-BF5B-CDCDE3466362}" type="datetime1">
              <a:rPr lang="zh-CN" altLang="en-US" smtClean="0"/>
              <a:t>2022/1/5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D91E7F-84B6-4064-9D4E-CC7D244BCA0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t>2022/1/5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6w/0ftrt2wj1sx03zt3_zycm4_c0000gn/T/com.microsoft.Powerpoint/converted_emf.em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Microsoft_Visio_Drawing1.vsdx"/></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var/folders/6w/0ftrt2wj1sx03zt3_zycm4_c0000gn/T/com.microsoft.Powerpoint/converted_emf.em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Visio_Drawing.vsdx"/></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178050"/>
            <a:ext cx="12192000" cy="2207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84593" y="2662834"/>
            <a:ext cx="8611739" cy="646331"/>
          </a:xfrm>
          <a:prstGeom prst="rect">
            <a:avLst/>
          </a:prstGeom>
          <a:noFill/>
        </p:spPr>
        <p:txBody>
          <a:bodyPr wrap="square" rtlCol="0">
            <a:spAutoFit/>
          </a:bodyPr>
          <a:lstStyle/>
          <a:p>
            <a:pPr algn="ctr" defTabSz="913765">
              <a:defRPr/>
            </a:pPr>
            <a:r>
              <a:rPr lang="zh-CN" altLang="en-US" sz="36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rPr>
              <a:t>车辆辅助的数据卸载优化研究</a:t>
            </a:r>
            <a:endParaRPr sz="3600" b="1" dirty="0">
              <a:solidFill>
                <a:schemeClr val="bg1"/>
              </a:solidFill>
              <a:latin typeface="微软雅黑" panose="020B0503020204020204" pitchFamily="34" charset="-122"/>
            </a:endParaRPr>
          </a:p>
        </p:txBody>
      </p:sp>
      <p:sp>
        <p:nvSpPr>
          <p:cNvPr id="12" name="文本框 11"/>
          <p:cNvSpPr txBox="1"/>
          <p:nvPr/>
        </p:nvSpPr>
        <p:spPr>
          <a:xfrm>
            <a:off x="3129280" y="4771903"/>
            <a:ext cx="3060699" cy="368300"/>
          </a:xfrm>
          <a:prstGeom prst="rect">
            <a:avLst/>
          </a:prstGeom>
          <a:noFill/>
        </p:spPr>
        <p:txBody>
          <a:bodyPr wrap="square" rtlCol="0">
            <a:spAutoFit/>
          </a:bodyPr>
          <a:lstStyle/>
          <a:p>
            <a:r>
              <a:rPr lang="zh-CN" altLang="en-US" b="1" dirty="0">
                <a:solidFill>
                  <a:srgbClr val="453D3A"/>
                </a:solidFill>
              </a:rPr>
              <a:t>汇报人：李嘉华</a:t>
            </a:r>
          </a:p>
        </p:txBody>
      </p:sp>
      <p:sp>
        <p:nvSpPr>
          <p:cNvPr id="13" name="文本框 12"/>
          <p:cNvSpPr txBox="1"/>
          <p:nvPr/>
        </p:nvSpPr>
        <p:spPr>
          <a:xfrm>
            <a:off x="6546116" y="4771903"/>
            <a:ext cx="1948180" cy="645160"/>
          </a:xfrm>
          <a:prstGeom prst="rect">
            <a:avLst/>
          </a:prstGeom>
          <a:noFill/>
        </p:spPr>
        <p:txBody>
          <a:bodyPr wrap="square" rtlCol="0">
            <a:spAutoFit/>
          </a:bodyPr>
          <a:lstStyle/>
          <a:p>
            <a:r>
              <a:rPr lang="zh-CN" altLang="en-US" b="1" dirty="0">
                <a:solidFill>
                  <a:srgbClr val="453D3A"/>
                </a:solidFill>
              </a:rPr>
              <a:t>导师：赵明</a:t>
            </a:r>
            <a:r>
              <a:rPr lang="zh-CN" altLang="en-US" b="1" dirty="0">
                <a:solidFill>
                  <a:srgbClr val="453D3A"/>
                </a:solidFill>
                <a:sym typeface="+mn-ea"/>
              </a:rPr>
              <a:t>教授</a:t>
            </a:r>
            <a:endParaRPr lang="zh-CN" altLang="en-US" dirty="0"/>
          </a:p>
          <a:p>
            <a:endParaRPr lang="zh-CN" altLang="en-US" b="1" dirty="0">
              <a:solidFill>
                <a:srgbClr val="453D3A"/>
              </a:solidFill>
            </a:endParaRPr>
          </a:p>
        </p:txBody>
      </p:sp>
      <p:sp>
        <p:nvSpPr>
          <p:cNvPr id="15" name="矩形 14"/>
          <p:cNvSpPr/>
          <p:nvPr/>
        </p:nvSpPr>
        <p:spPr>
          <a:xfrm>
            <a:off x="11172674" y="22601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1422354" y="2955939"/>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7" name="图片 16" descr="2015916225123342.jpg"/>
          <p:cNvPicPr>
            <a:picLocks noChangeAspect="1"/>
          </p:cNvPicPr>
          <p:nvPr/>
        </p:nvPicPr>
        <p:blipFill>
          <a:blip r:embed="rId2" cstate="print"/>
          <a:stretch>
            <a:fillRect/>
          </a:stretch>
        </p:blipFill>
        <p:spPr>
          <a:xfrm>
            <a:off x="339720" y="2259734"/>
            <a:ext cx="2466589" cy="2004366"/>
          </a:xfrm>
          <a:prstGeom prst="rect">
            <a:avLst/>
          </a:prstGeom>
        </p:spPr>
      </p:pic>
      <p:sp>
        <p:nvSpPr>
          <p:cNvPr id="19" name="文本框 11"/>
          <p:cNvSpPr txBox="1"/>
          <p:nvPr/>
        </p:nvSpPr>
        <p:spPr>
          <a:xfrm>
            <a:off x="8704954" y="5786260"/>
            <a:ext cx="3060699" cy="368300"/>
          </a:xfrm>
          <a:prstGeom prst="rect">
            <a:avLst/>
          </a:prstGeom>
          <a:noFill/>
        </p:spPr>
        <p:txBody>
          <a:bodyPr wrap="square" rtlCol="0">
            <a:spAutoFit/>
          </a:bodyPr>
          <a:lstStyle/>
          <a:p>
            <a:r>
              <a:rPr lang="zh-CN" altLang="en-US" b="1" dirty="0">
                <a:solidFill>
                  <a:srgbClr val="453D3A"/>
                </a:solidFill>
              </a:rPr>
              <a:t>日期 ：</a:t>
            </a:r>
            <a:r>
              <a:rPr lang="en-US" altLang="zh-CN" b="1">
                <a:solidFill>
                  <a:srgbClr val="453D3A"/>
                </a:solidFill>
              </a:rPr>
              <a:t>2021.10.17</a:t>
            </a:r>
            <a:endParaRPr lang="zh-CN" altLang="en-US" b="1" dirty="0">
              <a:solidFill>
                <a:srgbClr val="453D3A"/>
              </a:solidFill>
            </a:endParaRPr>
          </a:p>
        </p:txBody>
      </p:sp>
      <p:pic>
        <p:nvPicPr>
          <p:cNvPr id="3" name="图片 2"/>
          <p:cNvPicPr>
            <a:picLocks noChangeAspect="1"/>
          </p:cNvPicPr>
          <p:nvPr/>
        </p:nvPicPr>
        <p:blipFill>
          <a:blip r:link="rId3"/>
          <a:stretch>
            <a:fillRect/>
          </a:stretch>
        </p:blipFill>
        <p:spPr>
          <a:xfrm>
            <a:off x="1270000" y="1270000"/>
            <a:ext cx="63500" cy="762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问题描述</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9</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309"/>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问题描述</a:t>
              </a:r>
              <a:endParaRPr lang="zh-CN" altLang="en-US" sz="2800" b="1"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13" y="399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方法</a:t>
              </a:r>
            </a:p>
          </p:txBody>
        </p:sp>
      </p:grpSp>
      <p:sp>
        <p:nvSpPr>
          <p:cNvPr id="11" name="文本框 10"/>
          <p:cNvSpPr txBox="1"/>
          <p:nvPr/>
        </p:nvSpPr>
        <p:spPr>
          <a:xfrm>
            <a:off x="574358" y="4547552"/>
            <a:ext cx="1271270" cy="39878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1550731"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、延迟模型</a:t>
            </a: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2808927"/>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r>
              <a:rPr kumimoji="0" lang="en-US" altLang="zh-CN"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rPr>
              <a:t>3.</a:t>
            </a:r>
            <a:r>
              <a:rPr lang="zh-CN" altLang="en-US" dirty="0">
                <a:solidFill>
                  <a:prstClr val="black"/>
                </a:solidFill>
                <a:latin typeface="Verdana"/>
                <a:ea typeface="微软雅黑" panose="020B0503020204020204" pitchFamily="34" charset="-122"/>
              </a:rPr>
              <a:t>等待时间</a:t>
            </a:r>
            <a:endPar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endParaRP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r>
              <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三类延迟</a:t>
            </a:r>
          </a:p>
        </p:txBody>
      </p:sp>
      <p:pic>
        <p:nvPicPr>
          <p:cNvPr id="12" name="图片 11">
            <a:extLst>
              <a:ext uri="{FF2B5EF4-FFF2-40B4-BE49-F238E27FC236}">
                <a16:creationId xmlns:a16="http://schemas.microsoft.com/office/drawing/2014/main" id="{C2AB46A7-30C7-4D91-8360-FA9A0249F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458" y="4211366"/>
            <a:ext cx="5159187" cy="1265030"/>
          </a:xfrm>
          <a:prstGeom prst="rect">
            <a:avLst/>
          </a:prstGeom>
        </p:spPr>
      </p:pic>
    </p:spTree>
    <p:extLst>
      <p:ext uri="{BB962C8B-B14F-4D97-AF65-F5344CB8AC3E}">
        <p14:creationId xmlns:p14="http://schemas.microsoft.com/office/powerpoint/2010/main" val="34008595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问题描述</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10</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309"/>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问题描述</a:t>
              </a:r>
              <a:endParaRPr lang="zh-CN" altLang="en-US" sz="2800" b="1"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13" y="399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方法</a:t>
              </a:r>
            </a:p>
          </p:txBody>
        </p:sp>
      </p:grpSp>
      <p:sp>
        <p:nvSpPr>
          <p:cNvPr id="11" name="文本框 10"/>
          <p:cNvSpPr txBox="1"/>
          <p:nvPr/>
        </p:nvSpPr>
        <p:spPr>
          <a:xfrm>
            <a:off x="574358" y="4547552"/>
            <a:ext cx="1271270" cy="39878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2063692"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3</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、数据传输问题</a:t>
            </a: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158527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endPar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endParaRP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r>
              <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数据传输分配</a:t>
            </a:r>
          </a:p>
        </p:txBody>
      </p:sp>
      <p:pic>
        <p:nvPicPr>
          <p:cNvPr id="4" name="图片 3">
            <a:extLst>
              <a:ext uri="{FF2B5EF4-FFF2-40B4-BE49-F238E27FC236}">
                <a16:creationId xmlns:a16="http://schemas.microsoft.com/office/drawing/2014/main" id="{F0B773E8-4002-4D0C-BB83-A68B9277F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599" y="3732820"/>
            <a:ext cx="4740051" cy="281964"/>
          </a:xfrm>
          <a:prstGeom prst="rect">
            <a:avLst/>
          </a:prstGeom>
        </p:spPr>
      </p:pic>
      <p:pic>
        <p:nvPicPr>
          <p:cNvPr id="12" name="图片 11">
            <a:extLst>
              <a:ext uri="{FF2B5EF4-FFF2-40B4-BE49-F238E27FC236}">
                <a16:creationId xmlns:a16="http://schemas.microsoft.com/office/drawing/2014/main" id="{185E74FF-343B-447A-9BAE-A9F8141FD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571" y="4187101"/>
            <a:ext cx="5380186" cy="327688"/>
          </a:xfrm>
          <a:prstGeom prst="rect">
            <a:avLst/>
          </a:prstGeom>
        </p:spPr>
      </p:pic>
    </p:spTree>
    <p:extLst>
      <p:ext uri="{BB962C8B-B14F-4D97-AF65-F5344CB8AC3E}">
        <p14:creationId xmlns:p14="http://schemas.microsoft.com/office/powerpoint/2010/main" val="13525702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941265"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方法</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11</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115"/>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871" y="5811"/>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方法</a:t>
              </a:r>
            </a:p>
          </p:txBody>
        </p:sp>
      </p:grpSp>
      <p:sp>
        <p:nvSpPr>
          <p:cNvPr id="11" name="文本框 10"/>
          <p:cNvSpPr txBox="1"/>
          <p:nvPr/>
        </p:nvSpPr>
        <p:spPr>
          <a:xfrm>
            <a:off x="574358" y="4547552"/>
            <a:ext cx="1271270" cy="39878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1247379"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1.TCN</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模型</a:t>
            </a: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329719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endPar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endParaRP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r>
              <a:rPr kumimoji="0" lang="en-US" altLang="zh-CN"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TCN</a:t>
            </a:r>
            <a:r>
              <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模型</a:t>
            </a:r>
          </a:p>
        </p:txBody>
      </p:sp>
      <p:pic>
        <p:nvPicPr>
          <p:cNvPr id="3076" name="Picture 4">
            <a:extLst>
              <a:ext uri="{FF2B5EF4-FFF2-40B4-BE49-F238E27FC236}">
                <a16:creationId xmlns:a16="http://schemas.microsoft.com/office/drawing/2014/main" id="{B10BCFF7-46DD-4FA8-B66C-773DC7C405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39828" y="3761878"/>
            <a:ext cx="542925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763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941265"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方法</a:t>
            </a:r>
          </a:p>
        </p:txBody>
      </p:sp>
      <p:pic>
        <p:nvPicPr>
          <p:cNvPr id="22" name="图片 21"/>
          <p:cNvPicPr>
            <a:picLocks noChangeAspect="1"/>
          </p:cNvPicPr>
          <p:nvPr/>
        </p:nvPicPr>
        <p:blipFill>
          <a:blip r:embed="rId3"/>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12</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115"/>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871" y="5811"/>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824"/>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方法</a:t>
              </a:r>
            </a:p>
          </p:txBody>
        </p:sp>
      </p:grpSp>
      <p:sp>
        <p:nvSpPr>
          <p:cNvPr id="11" name="文本框 10"/>
          <p:cNvSpPr txBox="1"/>
          <p:nvPr/>
        </p:nvSpPr>
        <p:spPr>
          <a:xfrm>
            <a:off x="574358" y="4547552"/>
            <a:ext cx="1271270" cy="39878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884395"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2.RLGA</a:t>
            </a:r>
            <a:endPar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329719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endPar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endParaRP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r>
              <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基于强化学习机制的遗传算法</a:t>
            </a:r>
          </a:p>
        </p:txBody>
      </p:sp>
      <p:sp>
        <p:nvSpPr>
          <p:cNvPr id="3" name="Rectangle 2">
            <a:extLst>
              <a:ext uri="{FF2B5EF4-FFF2-40B4-BE49-F238E27FC236}">
                <a16:creationId xmlns:a16="http://schemas.microsoft.com/office/drawing/2014/main" id="{FD16863C-2003-4045-B505-90CA6FE7EF65}"/>
              </a:ext>
            </a:extLst>
          </p:cNvPr>
          <p:cNvSpPr>
            <a:spLocks noChangeArrowheads="1"/>
          </p:cNvSpPr>
          <p:nvPr/>
        </p:nvSpPr>
        <p:spPr bwMode="auto">
          <a:xfrm>
            <a:off x="4332303" y="40366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D9E6966C-05B7-41DA-8A8D-8C22D2201852}"/>
              </a:ext>
            </a:extLst>
          </p:cNvPr>
          <p:cNvGraphicFramePr>
            <a:graphicFrameLocks/>
          </p:cNvGraphicFramePr>
          <p:nvPr>
            <p:extLst>
              <p:ext uri="{D42A27DB-BD31-4B8C-83A1-F6EECF244321}">
                <p14:modId xmlns:p14="http://schemas.microsoft.com/office/powerpoint/2010/main" val="3791406501"/>
              </p:ext>
            </p:extLst>
          </p:nvPr>
        </p:nvGraphicFramePr>
        <p:xfrm>
          <a:off x="4332303" y="4036695"/>
          <a:ext cx="5265738" cy="1912938"/>
        </p:xfrm>
        <a:graphic>
          <a:graphicData uri="http://schemas.openxmlformats.org/presentationml/2006/ole">
            <mc:AlternateContent xmlns:mc="http://schemas.openxmlformats.org/markup-compatibility/2006">
              <mc:Choice xmlns:v="urn:schemas-microsoft-com:vml" Requires="v">
                <p:oleObj spid="_x0000_s2057" name="Visio" r:id="rId4" imgW="10279132" imgH="3733439" progId="Visio.Drawing.15">
                  <p:embed/>
                </p:oleObj>
              </mc:Choice>
              <mc:Fallback>
                <p:oleObj name="Visio" r:id="rId4" imgW="10279132" imgH="3733439" progId="Visio.Drawing.15">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303" y="4036695"/>
                        <a:ext cx="5265738" cy="191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46505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实验结果</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13</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115"/>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884" y="746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方法</a:t>
              </a:r>
            </a:p>
          </p:txBody>
        </p:sp>
      </p:grpSp>
      <p:sp>
        <p:nvSpPr>
          <p:cNvPr id="11" name="文本框 10"/>
          <p:cNvSpPr txBox="1"/>
          <p:nvPr/>
        </p:nvSpPr>
        <p:spPr>
          <a:xfrm>
            <a:off x="0" y="4547552"/>
            <a:ext cx="1845628"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实验结果</a:t>
            </a:r>
            <a:endParaRPr lang="zh-CN" altLang="en-US" sz="2800" b="1" dirty="0">
              <a:solidFill>
                <a:schemeClr val="bg1"/>
              </a:solidFill>
              <a:latin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1358371"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1.</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预测结果</a:t>
            </a: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329719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endPar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endParaRP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endPar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3" name="Rectangle 2">
            <a:extLst>
              <a:ext uri="{FF2B5EF4-FFF2-40B4-BE49-F238E27FC236}">
                <a16:creationId xmlns:a16="http://schemas.microsoft.com/office/drawing/2014/main" id="{FD16863C-2003-4045-B505-90CA6FE7EF65}"/>
              </a:ext>
            </a:extLst>
          </p:cNvPr>
          <p:cNvSpPr>
            <a:spLocks noChangeArrowheads="1"/>
          </p:cNvSpPr>
          <p:nvPr/>
        </p:nvSpPr>
        <p:spPr bwMode="auto">
          <a:xfrm>
            <a:off x="4332303" y="40366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2" name="图片 11">
            <a:extLst>
              <a:ext uri="{FF2B5EF4-FFF2-40B4-BE49-F238E27FC236}">
                <a16:creationId xmlns:a16="http://schemas.microsoft.com/office/drawing/2014/main" id="{A9282537-AFDD-4B98-9E20-B36D2C572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530" y="3904657"/>
            <a:ext cx="5243014" cy="2209992"/>
          </a:xfrm>
          <a:prstGeom prst="rect">
            <a:avLst/>
          </a:prstGeom>
        </p:spPr>
      </p:pic>
    </p:spTree>
    <p:extLst>
      <p:ext uri="{BB962C8B-B14F-4D97-AF65-F5344CB8AC3E}">
        <p14:creationId xmlns:p14="http://schemas.microsoft.com/office/powerpoint/2010/main" val="8652827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实验结果</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14</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115"/>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884" y="746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方法</a:t>
              </a:r>
            </a:p>
          </p:txBody>
        </p:sp>
      </p:grpSp>
      <p:sp>
        <p:nvSpPr>
          <p:cNvPr id="11" name="文本框 10"/>
          <p:cNvSpPr txBox="1"/>
          <p:nvPr/>
        </p:nvSpPr>
        <p:spPr>
          <a:xfrm>
            <a:off x="0" y="4547552"/>
            <a:ext cx="1845628"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实验结果</a:t>
            </a:r>
            <a:endParaRPr lang="zh-CN" altLang="en-US" sz="2800" b="1" dirty="0">
              <a:solidFill>
                <a:schemeClr val="bg1"/>
              </a:solidFill>
              <a:latin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1358371"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路由选择</a:t>
            </a: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329719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endPar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endParaRP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r>
              <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收敛性</a:t>
            </a:r>
          </a:p>
        </p:txBody>
      </p:sp>
      <p:sp>
        <p:nvSpPr>
          <p:cNvPr id="3" name="Rectangle 2">
            <a:extLst>
              <a:ext uri="{FF2B5EF4-FFF2-40B4-BE49-F238E27FC236}">
                <a16:creationId xmlns:a16="http://schemas.microsoft.com/office/drawing/2014/main" id="{FD16863C-2003-4045-B505-90CA6FE7EF65}"/>
              </a:ext>
            </a:extLst>
          </p:cNvPr>
          <p:cNvSpPr>
            <a:spLocks noChangeArrowheads="1"/>
          </p:cNvSpPr>
          <p:nvPr/>
        </p:nvSpPr>
        <p:spPr bwMode="auto">
          <a:xfrm>
            <a:off x="4332303" y="40366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4" name="图片 23" descr="1">
            <a:extLst>
              <a:ext uri="{FF2B5EF4-FFF2-40B4-BE49-F238E27FC236}">
                <a16:creationId xmlns:a16="http://schemas.microsoft.com/office/drawing/2014/main" id="{BF1AFEBD-D54C-4E72-A334-5CB2ED85D7EE}"/>
              </a:ext>
            </a:extLst>
          </p:cNvPr>
          <p:cNvPicPr>
            <a:picLocks noChangeAspect="1"/>
          </p:cNvPicPr>
          <p:nvPr/>
        </p:nvPicPr>
        <p:blipFill>
          <a:blip r:embed="rId3"/>
          <a:stretch>
            <a:fillRect/>
          </a:stretch>
        </p:blipFill>
        <p:spPr>
          <a:xfrm>
            <a:off x="4660778" y="3429000"/>
            <a:ext cx="4766432" cy="3229252"/>
          </a:xfrm>
          <a:prstGeom prst="rect">
            <a:avLst/>
          </a:prstGeom>
        </p:spPr>
      </p:pic>
    </p:spTree>
    <p:extLst>
      <p:ext uri="{BB962C8B-B14F-4D97-AF65-F5344CB8AC3E}">
        <p14:creationId xmlns:p14="http://schemas.microsoft.com/office/powerpoint/2010/main" val="20872954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实验结果</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15</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115"/>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884" y="746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方法</a:t>
              </a:r>
            </a:p>
          </p:txBody>
        </p:sp>
      </p:grpSp>
      <p:sp>
        <p:nvSpPr>
          <p:cNvPr id="11" name="文本框 10"/>
          <p:cNvSpPr txBox="1"/>
          <p:nvPr/>
        </p:nvSpPr>
        <p:spPr>
          <a:xfrm>
            <a:off x="0" y="4547552"/>
            <a:ext cx="1845628"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实验结果</a:t>
            </a:r>
            <a:endParaRPr lang="zh-CN" altLang="en-US" sz="2800" b="1" dirty="0">
              <a:solidFill>
                <a:schemeClr val="bg1"/>
              </a:solidFill>
              <a:latin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1358371"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路由选择</a:t>
            </a: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329719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endPar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endParaRP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r>
              <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搜索时间</a:t>
            </a:r>
          </a:p>
        </p:txBody>
      </p:sp>
      <p:sp>
        <p:nvSpPr>
          <p:cNvPr id="3" name="Rectangle 2">
            <a:extLst>
              <a:ext uri="{FF2B5EF4-FFF2-40B4-BE49-F238E27FC236}">
                <a16:creationId xmlns:a16="http://schemas.microsoft.com/office/drawing/2014/main" id="{FD16863C-2003-4045-B505-90CA6FE7EF65}"/>
              </a:ext>
            </a:extLst>
          </p:cNvPr>
          <p:cNvSpPr>
            <a:spLocks noChangeArrowheads="1"/>
          </p:cNvSpPr>
          <p:nvPr/>
        </p:nvSpPr>
        <p:spPr bwMode="auto">
          <a:xfrm>
            <a:off x="4332303" y="40366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5" name="图片 24" descr="2">
            <a:extLst>
              <a:ext uri="{FF2B5EF4-FFF2-40B4-BE49-F238E27FC236}">
                <a16:creationId xmlns:a16="http://schemas.microsoft.com/office/drawing/2014/main" id="{B0E97D97-9401-4751-9F57-5AA80093A8D7}"/>
              </a:ext>
            </a:extLst>
          </p:cNvPr>
          <p:cNvPicPr>
            <a:picLocks noChangeAspect="1"/>
          </p:cNvPicPr>
          <p:nvPr/>
        </p:nvPicPr>
        <p:blipFill>
          <a:blip r:embed="rId3"/>
          <a:stretch>
            <a:fillRect/>
          </a:stretch>
        </p:blipFill>
        <p:spPr>
          <a:xfrm>
            <a:off x="4404571" y="3429000"/>
            <a:ext cx="5147801" cy="3229250"/>
          </a:xfrm>
          <a:prstGeom prst="rect">
            <a:avLst/>
          </a:prstGeom>
        </p:spPr>
      </p:pic>
    </p:spTree>
    <p:extLst>
      <p:ext uri="{BB962C8B-B14F-4D97-AF65-F5344CB8AC3E}">
        <p14:creationId xmlns:p14="http://schemas.microsoft.com/office/powerpoint/2010/main" val="17999414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实验结果</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16</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115"/>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884" y="746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方法</a:t>
              </a:r>
            </a:p>
          </p:txBody>
        </p:sp>
      </p:grpSp>
      <p:sp>
        <p:nvSpPr>
          <p:cNvPr id="11" name="文本框 10"/>
          <p:cNvSpPr txBox="1"/>
          <p:nvPr/>
        </p:nvSpPr>
        <p:spPr>
          <a:xfrm>
            <a:off x="0" y="4547552"/>
            <a:ext cx="1845628"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实验结果</a:t>
            </a:r>
            <a:endParaRPr lang="zh-CN" altLang="en-US" sz="2800" b="1" dirty="0">
              <a:solidFill>
                <a:schemeClr val="bg1"/>
              </a:solidFill>
              <a:latin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1358371"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路由选择</a:t>
            </a: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329719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endPar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endParaRP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r>
              <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延迟</a:t>
            </a:r>
          </a:p>
        </p:txBody>
      </p:sp>
      <p:sp>
        <p:nvSpPr>
          <p:cNvPr id="3" name="Rectangle 2">
            <a:extLst>
              <a:ext uri="{FF2B5EF4-FFF2-40B4-BE49-F238E27FC236}">
                <a16:creationId xmlns:a16="http://schemas.microsoft.com/office/drawing/2014/main" id="{FD16863C-2003-4045-B505-90CA6FE7EF65}"/>
              </a:ext>
            </a:extLst>
          </p:cNvPr>
          <p:cNvSpPr>
            <a:spLocks noChangeArrowheads="1"/>
          </p:cNvSpPr>
          <p:nvPr/>
        </p:nvSpPr>
        <p:spPr bwMode="auto">
          <a:xfrm>
            <a:off x="4332303" y="40366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5" name="图片 24">
            <a:extLst>
              <a:ext uri="{FF2B5EF4-FFF2-40B4-BE49-F238E27FC236}">
                <a16:creationId xmlns:a16="http://schemas.microsoft.com/office/drawing/2014/main" id="{684F27F3-33DC-458E-B634-1702780458E7}"/>
              </a:ext>
            </a:extLst>
          </p:cNvPr>
          <p:cNvPicPr>
            <a:picLocks noChangeAspect="1"/>
          </p:cNvPicPr>
          <p:nvPr/>
        </p:nvPicPr>
        <p:blipFill>
          <a:blip r:embed="rId3"/>
          <a:stretch>
            <a:fillRect/>
          </a:stretch>
        </p:blipFill>
        <p:spPr>
          <a:xfrm>
            <a:off x="4155440" y="3429001"/>
            <a:ext cx="5627752" cy="3229252"/>
          </a:xfrm>
          <a:prstGeom prst="rect">
            <a:avLst/>
          </a:prstGeom>
          <a:noFill/>
          <a:ln>
            <a:noFill/>
          </a:ln>
        </p:spPr>
      </p:pic>
    </p:spTree>
    <p:extLst>
      <p:ext uri="{BB962C8B-B14F-4D97-AF65-F5344CB8AC3E}">
        <p14:creationId xmlns:p14="http://schemas.microsoft.com/office/powerpoint/2010/main" val="32352261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实验结果</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17</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115"/>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884" y="746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方法</a:t>
              </a:r>
            </a:p>
          </p:txBody>
        </p:sp>
      </p:grpSp>
      <p:sp>
        <p:nvSpPr>
          <p:cNvPr id="11" name="文本框 10"/>
          <p:cNvSpPr txBox="1"/>
          <p:nvPr/>
        </p:nvSpPr>
        <p:spPr>
          <a:xfrm>
            <a:off x="0" y="4547552"/>
            <a:ext cx="1845628"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实验结果</a:t>
            </a:r>
            <a:endParaRPr lang="zh-CN" altLang="en-US" sz="2800" b="1" dirty="0">
              <a:solidFill>
                <a:schemeClr val="bg1"/>
              </a:solidFill>
              <a:latin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1358371"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路由选择</a:t>
            </a: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329719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endPar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endParaRP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r>
              <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重传次数</a:t>
            </a:r>
          </a:p>
        </p:txBody>
      </p:sp>
      <p:sp>
        <p:nvSpPr>
          <p:cNvPr id="3" name="Rectangle 2">
            <a:extLst>
              <a:ext uri="{FF2B5EF4-FFF2-40B4-BE49-F238E27FC236}">
                <a16:creationId xmlns:a16="http://schemas.microsoft.com/office/drawing/2014/main" id="{FD16863C-2003-4045-B505-90CA6FE7EF65}"/>
              </a:ext>
            </a:extLst>
          </p:cNvPr>
          <p:cNvSpPr>
            <a:spLocks noChangeArrowheads="1"/>
          </p:cNvSpPr>
          <p:nvPr/>
        </p:nvSpPr>
        <p:spPr bwMode="auto">
          <a:xfrm>
            <a:off x="4332303" y="40366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5" name="图片 24">
            <a:extLst>
              <a:ext uri="{FF2B5EF4-FFF2-40B4-BE49-F238E27FC236}">
                <a16:creationId xmlns:a16="http://schemas.microsoft.com/office/drawing/2014/main" id="{D3943427-1D9A-4190-8BF5-8D0572AE8416}"/>
              </a:ext>
            </a:extLst>
          </p:cNvPr>
          <p:cNvPicPr>
            <a:picLocks noChangeAspect="1"/>
          </p:cNvPicPr>
          <p:nvPr/>
        </p:nvPicPr>
        <p:blipFill>
          <a:blip r:embed="rId3"/>
          <a:stretch>
            <a:fillRect/>
          </a:stretch>
        </p:blipFill>
        <p:spPr>
          <a:xfrm>
            <a:off x="4065059" y="3429001"/>
            <a:ext cx="5611601" cy="3140475"/>
          </a:xfrm>
          <a:prstGeom prst="rect">
            <a:avLst/>
          </a:prstGeom>
          <a:noFill/>
          <a:ln>
            <a:noFill/>
          </a:ln>
        </p:spPr>
      </p:pic>
    </p:spTree>
    <p:extLst>
      <p:ext uri="{BB962C8B-B14F-4D97-AF65-F5344CB8AC3E}">
        <p14:creationId xmlns:p14="http://schemas.microsoft.com/office/powerpoint/2010/main" val="18690119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实验结果</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18</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115"/>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问题描述</a:t>
              </a:r>
              <a:endParaRPr lang="zh-CN" altLang="en-US" sz="2000" dirty="0">
                <a:solidFill>
                  <a:schemeClr val="bg1"/>
                </a:solidFill>
                <a:latin typeface="微软雅黑" panose="020B0503020204020204" pitchFamily="34" charset="-122"/>
                <a:ea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884" y="746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63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方法</a:t>
              </a:r>
            </a:p>
          </p:txBody>
        </p:sp>
      </p:grpSp>
      <p:sp>
        <p:nvSpPr>
          <p:cNvPr id="11" name="文本框 10"/>
          <p:cNvSpPr txBox="1"/>
          <p:nvPr/>
        </p:nvSpPr>
        <p:spPr>
          <a:xfrm>
            <a:off x="0" y="4547552"/>
            <a:ext cx="1845628" cy="523220"/>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实验结果</a:t>
            </a:r>
            <a:endParaRPr lang="zh-CN" altLang="en-US" sz="2800" b="1" dirty="0">
              <a:solidFill>
                <a:schemeClr val="bg1"/>
              </a:solidFill>
              <a:latin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1358371"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路由选择</a:t>
            </a: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329719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endPar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endParaRP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r>
              <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平均跳数</a:t>
            </a:r>
          </a:p>
        </p:txBody>
      </p:sp>
      <p:sp>
        <p:nvSpPr>
          <p:cNvPr id="3" name="Rectangle 2">
            <a:extLst>
              <a:ext uri="{FF2B5EF4-FFF2-40B4-BE49-F238E27FC236}">
                <a16:creationId xmlns:a16="http://schemas.microsoft.com/office/drawing/2014/main" id="{FD16863C-2003-4045-B505-90CA6FE7EF65}"/>
              </a:ext>
            </a:extLst>
          </p:cNvPr>
          <p:cNvSpPr>
            <a:spLocks noChangeArrowheads="1"/>
          </p:cNvSpPr>
          <p:nvPr/>
        </p:nvSpPr>
        <p:spPr bwMode="auto">
          <a:xfrm>
            <a:off x="4332303" y="40366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5" name="图片 24">
            <a:extLst>
              <a:ext uri="{FF2B5EF4-FFF2-40B4-BE49-F238E27FC236}">
                <a16:creationId xmlns:a16="http://schemas.microsoft.com/office/drawing/2014/main" id="{EE366AC7-D5CC-4274-AE17-BA7287F141BE}"/>
              </a:ext>
            </a:extLst>
          </p:cNvPr>
          <p:cNvPicPr>
            <a:picLocks noChangeAspect="1"/>
          </p:cNvPicPr>
          <p:nvPr/>
        </p:nvPicPr>
        <p:blipFill>
          <a:blip r:embed="rId3"/>
          <a:stretch>
            <a:fillRect/>
          </a:stretch>
        </p:blipFill>
        <p:spPr>
          <a:xfrm>
            <a:off x="4060339" y="3429000"/>
            <a:ext cx="5745181" cy="3229252"/>
          </a:xfrm>
          <a:prstGeom prst="rect">
            <a:avLst/>
          </a:prstGeom>
          <a:noFill/>
          <a:ln>
            <a:noFill/>
          </a:ln>
        </p:spPr>
      </p:pic>
    </p:spTree>
    <p:extLst>
      <p:ext uri="{BB962C8B-B14F-4D97-AF65-F5344CB8AC3E}">
        <p14:creationId xmlns:p14="http://schemas.microsoft.com/office/powerpoint/2010/main" val="9065247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1" y="0"/>
            <a:ext cx="3216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96086" y="2593674"/>
            <a:ext cx="2320188" cy="1015663"/>
          </a:xfrm>
          <a:prstGeom prst="rect">
            <a:avLst/>
          </a:prstGeom>
          <a:noFill/>
        </p:spPr>
        <p:txBody>
          <a:bodyPr wrap="square" rtlCol="0">
            <a:spAutoFit/>
          </a:bodyPr>
          <a:lstStyle/>
          <a:p>
            <a:pPr algn="r"/>
            <a:r>
              <a:rPr lang="zh-CN" altLang="en-US" sz="6000" b="1" dirty="0">
                <a:solidFill>
                  <a:schemeClr val="bg1"/>
                </a:solidFill>
                <a:effectLst/>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 y="3556441"/>
            <a:ext cx="3225297" cy="707886"/>
          </a:xfrm>
          <a:prstGeom prst="rect">
            <a:avLst/>
          </a:prstGeom>
          <a:noFill/>
        </p:spPr>
        <p:txBody>
          <a:bodyPr wrap="square" rtlCol="0">
            <a:spAutoFit/>
          </a:bodyPr>
          <a:lstStyle/>
          <a:p>
            <a:pPr algn="r"/>
            <a:r>
              <a:rPr lang="en-US" altLang="zh-CN" sz="40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4000" b="1"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0" name="组合 69"/>
          <p:cNvGrpSpPr/>
          <p:nvPr/>
        </p:nvGrpSpPr>
        <p:grpSpPr>
          <a:xfrm>
            <a:off x="4033520" y="1322956"/>
            <a:ext cx="3604322" cy="954108"/>
            <a:chOff x="3909356" y="1621671"/>
            <a:chExt cx="3382029" cy="953665"/>
          </a:xfrm>
        </p:grpSpPr>
        <p:sp>
          <p:nvSpPr>
            <p:cNvPr id="19" name="文本框 18"/>
            <p:cNvSpPr txBox="1"/>
            <p:nvPr/>
          </p:nvSpPr>
          <p:spPr>
            <a:xfrm>
              <a:off x="4896527" y="1621671"/>
              <a:ext cx="2394858" cy="953665"/>
            </a:xfrm>
            <a:prstGeom prst="rect">
              <a:avLst/>
            </a:prstGeom>
            <a:noFill/>
          </p:spPr>
          <p:txBody>
            <a:bodyPr wrap="square" rtlCol="0">
              <a:spAutoFit/>
            </a:bodyPr>
            <a:lstStyle/>
            <a:p>
              <a:r>
                <a:rPr lang="zh-CN" altLang="en-US" sz="2800" b="1" dirty="0">
                  <a:latin typeface="微软雅黑" panose="020B0503020204020204" pitchFamily="34" charset="-122"/>
                </a:rPr>
                <a:t>选题意义与研究价值</a:t>
              </a:r>
              <a:endParaRPr lang="zh-CN" altLang="en-US" sz="2800" b="1" dirty="0">
                <a:latin typeface="微软雅黑" panose="020B0503020204020204" pitchFamily="34" charset="-122"/>
                <a:sym typeface="+mn-ea"/>
              </a:endParaRPr>
            </a:p>
          </p:txBody>
        </p:sp>
        <p:grpSp>
          <p:nvGrpSpPr>
            <p:cNvPr id="69" name="组合 68"/>
            <p:cNvGrpSpPr/>
            <p:nvPr/>
          </p:nvGrpSpPr>
          <p:grpSpPr>
            <a:xfrm>
              <a:off x="3909356" y="1685526"/>
              <a:ext cx="828000" cy="828000"/>
              <a:chOff x="3909356" y="1685526"/>
              <a:chExt cx="828000" cy="828000"/>
            </a:xfrm>
          </p:grpSpPr>
          <p:sp>
            <p:nvSpPr>
              <p:cNvPr id="17" name="文本框 16"/>
              <p:cNvSpPr txBox="1"/>
              <p:nvPr/>
            </p:nvSpPr>
            <p:spPr>
              <a:xfrm>
                <a:off x="3909356" y="1745583"/>
                <a:ext cx="828000" cy="706427"/>
              </a:xfrm>
              <a:prstGeom prst="rect">
                <a:avLst/>
              </a:prstGeom>
              <a:noFill/>
              <a:ln>
                <a:noFill/>
              </a:ln>
            </p:spPr>
            <p:txBody>
              <a:bodyPr wrap="square" rtlCol="0">
                <a:spAutoFit/>
              </a:bodyPr>
              <a:lstStyle/>
              <a:p>
                <a:pPr algn="ctr"/>
                <a:r>
                  <a:rPr lang="en-US" altLang="zh-CN" sz="4000" b="1" dirty="0">
                    <a:solidFill>
                      <a:schemeClr val="accent1"/>
                    </a:solidFill>
                    <a:latin typeface="微软雅黑" panose="020B0503020204020204" pitchFamily="34" charset="-122"/>
                    <a:ea typeface="微软雅黑" panose="020B0503020204020204" pitchFamily="34" charset="-122"/>
                  </a:rPr>
                  <a:t>01</a:t>
                </a:r>
              </a:p>
            </p:txBody>
          </p:sp>
          <p:sp>
            <p:nvSpPr>
              <p:cNvPr id="32" name="矩形 31"/>
              <p:cNvSpPr/>
              <p:nvPr/>
            </p:nvSpPr>
            <p:spPr>
              <a:xfrm>
                <a:off x="3909356"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a:off x="3997640" y="2892953"/>
            <a:ext cx="3482793" cy="954107"/>
            <a:chOff x="3873413" y="3140849"/>
            <a:chExt cx="3482793" cy="954107"/>
          </a:xfrm>
        </p:grpSpPr>
        <p:sp>
          <p:nvSpPr>
            <p:cNvPr id="55" name="文本框 54"/>
            <p:cNvSpPr txBox="1"/>
            <p:nvPr/>
          </p:nvSpPr>
          <p:spPr>
            <a:xfrm>
              <a:off x="4961348" y="3140849"/>
              <a:ext cx="2394858" cy="954107"/>
            </a:xfrm>
            <a:prstGeom prst="rect">
              <a:avLst/>
            </a:prstGeom>
            <a:noFill/>
          </p:spPr>
          <p:txBody>
            <a:bodyPr wrap="square" rtlCol="0">
              <a:spAutoFit/>
            </a:bodyPr>
            <a:lstStyle/>
            <a:p>
              <a:r>
                <a:rPr lang="zh-CN" altLang="en-US" sz="2800" b="1" dirty="0">
                  <a:latin typeface="微软雅黑" panose="020B0503020204020204" pitchFamily="34" charset="-122"/>
                </a:rPr>
                <a:t>研究目标和研究内容</a:t>
              </a:r>
              <a:endParaRPr lang="zh-CN" altLang="en-US" sz="2800" b="1" dirty="0">
                <a:latin typeface="微软雅黑" panose="020B0503020204020204" pitchFamily="34" charset="-122"/>
                <a:sym typeface="+mn-ea"/>
              </a:endParaRPr>
            </a:p>
          </p:txBody>
        </p:sp>
        <p:grpSp>
          <p:nvGrpSpPr>
            <p:cNvPr id="68" name="组合 67"/>
            <p:cNvGrpSpPr/>
            <p:nvPr/>
          </p:nvGrpSpPr>
          <p:grpSpPr>
            <a:xfrm>
              <a:off x="3873413" y="3203903"/>
              <a:ext cx="899886" cy="828000"/>
              <a:chOff x="3873413" y="3203903"/>
              <a:chExt cx="899886" cy="828000"/>
            </a:xfrm>
          </p:grpSpPr>
          <p:sp>
            <p:nvSpPr>
              <p:cNvPr id="57" name="文本框 56"/>
              <p:cNvSpPr txBox="1"/>
              <p:nvPr/>
            </p:nvSpPr>
            <p:spPr>
              <a:xfrm>
                <a:off x="3873413" y="3233183"/>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03</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8" name="矩形 57"/>
              <p:cNvSpPr/>
              <p:nvPr/>
            </p:nvSpPr>
            <p:spPr>
              <a:xfrm>
                <a:off x="3909356"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 name="组合 42"/>
          <p:cNvGrpSpPr/>
          <p:nvPr/>
        </p:nvGrpSpPr>
        <p:grpSpPr>
          <a:xfrm>
            <a:off x="8032062" y="2945973"/>
            <a:ext cx="3375077" cy="828000"/>
            <a:chOff x="8098970" y="3203903"/>
            <a:chExt cx="3375077" cy="828000"/>
          </a:xfrm>
        </p:grpSpPr>
        <p:sp>
          <p:nvSpPr>
            <p:cNvPr id="44" name="文本框 43"/>
            <p:cNvSpPr txBox="1"/>
            <p:nvPr/>
          </p:nvSpPr>
          <p:spPr>
            <a:xfrm>
              <a:off x="9079189" y="3366951"/>
              <a:ext cx="2394858" cy="521970"/>
            </a:xfrm>
            <a:prstGeom prst="rect">
              <a:avLst/>
            </a:prstGeom>
            <a:noFill/>
          </p:spPr>
          <p:txBody>
            <a:bodyPr wrap="square" rtlCol="0">
              <a:spAutoFit/>
            </a:bodyPr>
            <a:lstStyle/>
            <a:p>
              <a:pPr>
                <a:buSzPct val="100000"/>
              </a:pPr>
              <a:r>
                <a:rPr lang="zh-CN" altLang="en-US" sz="2800" b="1" dirty="0">
                  <a:latin typeface="微软雅黑" panose="020B0503020204020204" pitchFamily="34" charset="-122"/>
                  <a:sym typeface="+mn-ea"/>
                </a:rPr>
                <a:t>研究方法</a:t>
              </a:r>
              <a:endParaRPr lang="zh-CN" altLang="en-US" sz="2800" b="1" dirty="0">
                <a:latin typeface="微软雅黑" panose="020B0503020204020204" pitchFamily="34" charset="-122"/>
              </a:endParaRPr>
            </a:p>
          </p:txBody>
        </p:sp>
        <p:grpSp>
          <p:nvGrpSpPr>
            <p:cNvPr id="45" name="组合 44"/>
            <p:cNvGrpSpPr/>
            <p:nvPr/>
          </p:nvGrpSpPr>
          <p:grpSpPr>
            <a:xfrm>
              <a:off x="8098970" y="3203903"/>
              <a:ext cx="899886" cy="828000"/>
              <a:chOff x="8098970" y="3203903"/>
              <a:chExt cx="899886" cy="828000"/>
            </a:xfrm>
          </p:grpSpPr>
          <p:sp>
            <p:nvSpPr>
              <p:cNvPr id="46" name="文本框 45"/>
              <p:cNvSpPr txBox="1"/>
              <p:nvPr/>
            </p:nvSpPr>
            <p:spPr>
              <a:xfrm>
                <a:off x="8098970" y="3233183"/>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04</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47" name="矩形 46"/>
              <p:cNvSpPr/>
              <p:nvPr/>
            </p:nvSpPr>
            <p:spPr>
              <a:xfrm>
                <a:off x="8134913" y="3203903"/>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9" name="组合 48"/>
          <p:cNvGrpSpPr/>
          <p:nvPr/>
        </p:nvGrpSpPr>
        <p:grpSpPr>
          <a:xfrm>
            <a:off x="8032062" y="1386009"/>
            <a:ext cx="3765329" cy="828000"/>
            <a:chOff x="8098970" y="1685526"/>
            <a:chExt cx="3765329" cy="828000"/>
          </a:xfrm>
        </p:grpSpPr>
        <p:sp>
          <p:nvSpPr>
            <p:cNvPr id="50" name="文本框 49"/>
            <p:cNvSpPr txBox="1"/>
            <p:nvPr/>
          </p:nvSpPr>
          <p:spPr>
            <a:xfrm>
              <a:off x="9079189" y="1838541"/>
              <a:ext cx="2785110" cy="521970"/>
            </a:xfrm>
            <a:prstGeom prst="rect">
              <a:avLst/>
            </a:prstGeom>
            <a:noFill/>
          </p:spPr>
          <p:txBody>
            <a:bodyPr wrap="square" rtlCol="0">
              <a:spAutoFit/>
            </a:bodyPr>
            <a:lstStyle/>
            <a:p>
              <a:pPr>
                <a:buSzPct val="100000"/>
              </a:pPr>
              <a:r>
                <a:rPr lang="zh-CN" altLang="en-US" sz="2800" b="1" dirty="0">
                  <a:latin typeface="微软雅黑" panose="020B0503020204020204" pitchFamily="34" charset="-122"/>
                </a:rPr>
                <a:t>国内外研究现状</a:t>
              </a:r>
            </a:p>
          </p:txBody>
        </p:sp>
        <p:grpSp>
          <p:nvGrpSpPr>
            <p:cNvPr id="51" name="组合 50"/>
            <p:cNvGrpSpPr/>
            <p:nvPr/>
          </p:nvGrpSpPr>
          <p:grpSpPr>
            <a:xfrm>
              <a:off x="8098970" y="1685526"/>
              <a:ext cx="899886" cy="828000"/>
              <a:chOff x="8098970" y="1685526"/>
              <a:chExt cx="899886" cy="828000"/>
            </a:xfrm>
          </p:grpSpPr>
          <p:sp>
            <p:nvSpPr>
              <p:cNvPr id="52" name="文本框 51"/>
              <p:cNvSpPr txBox="1"/>
              <p:nvPr/>
            </p:nvSpPr>
            <p:spPr>
              <a:xfrm>
                <a:off x="8098970" y="1714806"/>
                <a:ext cx="899886" cy="769441"/>
              </a:xfrm>
              <a:prstGeom prst="rect">
                <a:avLst/>
              </a:prstGeom>
              <a:noFill/>
            </p:spPr>
            <p:txBody>
              <a:bodyPr wrap="square" rtlCol="0">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02</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3" name="矩形 52"/>
              <p:cNvSpPr/>
              <p:nvPr/>
            </p:nvSpPr>
            <p:spPr>
              <a:xfrm>
                <a:off x="8134913"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7" name="组合 26">
            <a:extLst>
              <a:ext uri="{FF2B5EF4-FFF2-40B4-BE49-F238E27FC236}">
                <a16:creationId xmlns:a16="http://schemas.microsoft.com/office/drawing/2014/main" id="{99BFA6B3-E41F-45BE-AD5F-B1D707829921}"/>
              </a:ext>
            </a:extLst>
          </p:cNvPr>
          <p:cNvGrpSpPr/>
          <p:nvPr/>
        </p:nvGrpSpPr>
        <p:grpSpPr>
          <a:xfrm>
            <a:off x="3994010" y="4383537"/>
            <a:ext cx="3643832" cy="828384"/>
            <a:chOff x="3909356" y="1685526"/>
            <a:chExt cx="3419102" cy="828000"/>
          </a:xfrm>
        </p:grpSpPr>
        <p:sp>
          <p:nvSpPr>
            <p:cNvPr id="28" name="文本框 27">
              <a:extLst>
                <a:ext uri="{FF2B5EF4-FFF2-40B4-BE49-F238E27FC236}">
                  <a16:creationId xmlns:a16="http://schemas.microsoft.com/office/drawing/2014/main" id="{549D0AFB-90A9-429B-9D0B-5A2C4ED6C9D2}"/>
                </a:ext>
              </a:extLst>
            </p:cNvPr>
            <p:cNvSpPr txBox="1"/>
            <p:nvPr/>
          </p:nvSpPr>
          <p:spPr>
            <a:xfrm>
              <a:off x="4933600" y="1837932"/>
              <a:ext cx="2394858" cy="521728"/>
            </a:xfrm>
            <a:prstGeom prst="rect">
              <a:avLst/>
            </a:prstGeom>
            <a:noFill/>
          </p:spPr>
          <p:txBody>
            <a:bodyPr wrap="square" rtlCol="0">
              <a:spAutoFit/>
            </a:bodyPr>
            <a:lstStyle/>
            <a:p>
              <a:pPr lvl="0" indent="0">
                <a:lnSpc>
                  <a:spcPct val="100000"/>
                </a:lnSpc>
                <a:spcBef>
                  <a:spcPts val="0"/>
                </a:spcBef>
                <a:spcAft>
                  <a:spcPts val="0"/>
                </a:spcAft>
                <a:buSzPct val="100000"/>
              </a:pPr>
              <a:r>
                <a:rPr lang="zh-CN" altLang="en-US" sz="2800" b="1" dirty="0">
                  <a:latin typeface="微软雅黑" panose="020B0503020204020204" pitchFamily="34" charset="-122"/>
                </a:rPr>
                <a:t>实验结果</a:t>
              </a:r>
            </a:p>
          </p:txBody>
        </p:sp>
        <p:grpSp>
          <p:nvGrpSpPr>
            <p:cNvPr id="29" name="组合 28">
              <a:extLst>
                <a:ext uri="{FF2B5EF4-FFF2-40B4-BE49-F238E27FC236}">
                  <a16:creationId xmlns:a16="http://schemas.microsoft.com/office/drawing/2014/main" id="{7DF35D86-12E9-4042-8008-5EFFBEB8FB9F}"/>
                </a:ext>
              </a:extLst>
            </p:cNvPr>
            <p:cNvGrpSpPr/>
            <p:nvPr/>
          </p:nvGrpSpPr>
          <p:grpSpPr>
            <a:xfrm>
              <a:off x="3909356" y="1685526"/>
              <a:ext cx="828000" cy="828000"/>
              <a:chOff x="3909356" y="1685526"/>
              <a:chExt cx="828000" cy="828000"/>
            </a:xfrm>
          </p:grpSpPr>
          <p:sp>
            <p:nvSpPr>
              <p:cNvPr id="30" name="文本框 29">
                <a:extLst>
                  <a:ext uri="{FF2B5EF4-FFF2-40B4-BE49-F238E27FC236}">
                    <a16:creationId xmlns:a16="http://schemas.microsoft.com/office/drawing/2014/main" id="{8E224B0F-2F6D-4E99-9070-F0E7B0D59BB8}"/>
                  </a:ext>
                </a:extLst>
              </p:cNvPr>
              <p:cNvSpPr txBox="1"/>
              <p:nvPr/>
            </p:nvSpPr>
            <p:spPr>
              <a:xfrm>
                <a:off x="3909356" y="1745583"/>
                <a:ext cx="828000" cy="706427"/>
              </a:xfrm>
              <a:prstGeom prst="rect">
                <a:avLst/>
              </a:prstGeom>
              <a:noFill/>
              <a:ln>
                <a:noFill/>
              </a:ln>
            </p:spPr>
            <p:txBody>
              <a:bodyPr wrap="square" rtlCol="0">
                <a:spAutoFit/>
              </a:bodyPr>
              <a:lstStyle/>
              <a:p>
                <a:pPr algn="ctr"/>
                <a:r>
                  <a:rPr lang="en-US" altLang="zh-CN" sz="4000" b="1" dirty="0">
                    <a:solidFill>
                      <a:schemeClr val="accent1"/>
                    </a:solidFill>
                    <a:latin typeface="微软雅黑" panose="020B0503020204020204" pitchFamily="34" charset="-122"/>
                    <a:ea typeface="微软雅黑" panose="020B0503020204020204" pitchFamily="34" charset="-122"/>
                  </a:rPr>
                  <a:t>05</a:t>
                </a:r>
              </a:p>
            </p:txBody>
          </p:sp>
          <p:sp>
            <p:nvSpPr>
              <p:cNvPr id="31" name="矩形 30">
                <a:extLst>
                  <a:ext uri="{FF2B5EF4-FFF2-40B4-BE49-F238E27FC236}">
                    <a16:creationId xmlns:a16="http://schemas.microsoft.com/office/drawing/2014/main" id="{D627FE21-C925-4B23-B726-946E067CF296}"/>
                  </a:ext>
                </a:extLst>
              </p:cNvPr>
              <p:cNvSpPr/>
              <p:nvPr/>
            </p:nvSpPr>
            <p:spPr>
              <a:xfrm>
                <a:off x="3909356" y="1685526"/>
                <a:ext cx="828000" cy="82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178050"/>
            <a:ext cx="12192000" cy="2207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88023" y="2963189"/>
            <a:ext cx="8611739" cy="645160"/>
          </a:xfrm>
          <a:prstGeom prst="rect">
            <a:avLst/>
          </a:prstGeom>
          <a:noFill/>
        </p:spPr>
        <p:txBody>
          <a:bodyPr wrap="square" rtlCol="0">
            <a:spAutoFit/>
          </a:bodyPr>
          <a:lstStyle/>
          <a:p>
            <a:pPr marR="0" algn="ctr" defTabSz="914400" fontAlgn="auto">
              <a:buClrTx/>
              <a:buSzTx/>
              <a:buFontTx/>
              <a:defRPr/>
            </a:pPr>
            <a:r>
              <a:rPr lang="zh-CN" altLang="en-US" sz="3600" b="1" dirty="0">
                <a:solidFill>
                  <a:schemeClr val="bg1"/>
                </a:solidFill>
              </a:rPr>
              <a:t>感谢大家的观看</a:t>
            </a:r>
            <a:r>
              <a:rPr lang="zh-CN" sz="3600" b="1" dirty="0">
                <a:solidFill>
                  <a:schemeClr val="bg1"/>
                </a:solidFill>
              </a:rPr>
              <a:t>！</a:t>
            </a:r>
          </a:p>
        </p:txBody>
      </p:sp>
      <p:sp>
        <p:nvSpPr>
          <p:cNvPr id="15" name="矩形 14"/>
          <p:cNvSpPr/>
          <p:nvPr/>
        </p:nvSpPr>
        <p:spPr>
          <a:xfrm>
            <a:off x="11172674" y="226014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200814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1210264" y="2962924"/>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17" name="图片 16" descr="2015916225123342.jpg"/>
          <p:cNvPicPr>
            <a:picLocks noChangeAspect="1"/>
          </p:cNvPicPr>
          <p:nvPr/>
        </p:nvPicPr>
        <p:blipFill>
          <a:blip r:embed="rId2" cstate="print"/>
          <a:stretch>
            <a:fillRect/>
          </a:stretch>
        </p:blipFill>
        <p:spPr>
          <a:xfrm>
            <a:off x="322580" y="2244090"/>
            <a:ext cx="2369820" cy="1927225"/>
          </a:xfrm>
          <a:prstGeom prst="rect">
            <a:avLst/>
          </a:prstGeom>
        </p:spPr>
      </p:pic>
      <p:pic>
        <p:nvPicPr>
          <p:cNvPr id="3" name="图片 2"/>
          <p:cNvPicPr>
            <a:picLocks noChangeAspect="1"/>
          </p:cNvPicPr>
          <p:nvPr/>
        </p:nvPicPr>
        <p:blipFill>
          <a:blip r:link="rId3"/>
          <a:stretch>
            <a:fillRect/>
          </a:stretch>
        </p:blipFill>
        <p:spPr>
          <a:xfrm>
            <a:off x="1270000" y="1270000"/>
            <a:ext cx="63500" cy="762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3589426"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spcAft>
                <a:spcPct val="0"/>
              </a:spcAft>
              <a:buNone/>
              <a:defRPr/>
            </a:pPr>
            <a:r>
              <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rPr>
              <a:t>选题意义与研究价值</a:t>
            </a:r>
            <a:endPar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sym typeface="+mn-ea"/>
            </a:endParaRP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3</a:t>
            </a:r>
          </a:p>
        </p:txBody>
      </p:sp>
      <p:sp>
        <p:nvSpPr>
          <p:cNvPr id="25" name="矩形 3"/>
          <p:cNvSpPr/>
          <p:nvPr/>
        </p:nvSpPr>
        <p:spPr>
          <a:xfrm>
            <a:off x="2706688" y="1497013"/>
            <a:ext cx="1550731" cy="377020"/>
          </a:xfrm>
          <a:prstGeom prst="rect">
            <a:avLst/>
          </a:prstGeom>
          <a:noFill/>
          <a:ln w="9525">
            <a:noFill/>
          </a:ln>
        </p:spPr>
        <p:txBody>
          <a:bodyPr wrap="none" lIns="68573" tIns="34287" rIns="68573" bIns="34287" anchor="t">
            <a:spAutoFit/>
          </a:bodyPr>
          <a:lstStyle/>
          <a:p>
            <a:pPr algn="l"/>
            <a:r>
              <a:rPr lang="en-US" altLang="zh-CN" sz="2000" dirty="0">
                <a:latin typeface="Calibri" panose="020F0502020204030204" pitchFamily="34" charset="0"/>
                <a:ea typeface="宋体" panose="02010600030101010101" pitchFamily="2" charset="-122"/>
              </a:rPr>
              <a:t>1</a:t>
            </a:r>
            <a:r>
              <a:rPr lang="zh-CN" altLang="en-US" sz="2000" dirty="0">
                <a:latin typeface="Calibri" panose="020F0502020204030204" pitchFamily="34" charset="0"/>
                <a:ea typeface="宋体" panose="02010600030101010101" pitchFamily="2" charset="-122"/>
              </a:rPr>
              <a:t>、研究背景</a:t>
            </a:r>
          </a:p>
        </p:txBody>
      </p:sp>
      <p:sp>
        <p:nvSpPr>
          <p:cNvPr id="26" name="矩形 25"/>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7" name="矩形 26"/>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39" name="AutoShape 6"/>
          <p:cNvSpPr>
            <a:spLocks noChangeArrowheads="1"/>
          </p:cNvSpPr>
          <p:nvPr/>
        </p:nvSpPr>
        <p:spPr bwMode="auto">
          <a:xfrm>
            <a:off x="2764790" y="3361054"/>
            <a:ext cx="8336280" cy="2720149"/>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defTabSz="1172210">
              <a:lnSpc>
                <a:spcPct val="150000"/>
              </a:lnSpc>
              <a:spcBef>
                <a:spcPct val="50000"/>
              </a:spcBef>
              <a:buClr>
                <a:srgbClr val="333333"/>
              </a:buClr>
              <a:defRPr/>
            </a:pPr>
            <a:r>
              <a:rPr lang="zh-CN" altLang="en-US" dirty="0"/>
              <a:t>根据思科可见网络指数，近年来全球数据流量呈爆炸式增长，全球移动数据流量在 </a:t>
            </a:r>
            <a:r>
              <a:rPr lang="en-US" altLang="zh-CN" dirty="0"/>
              <a:t>2017 </a:t>
            </a:r>
            <a:r>
              <a:rPr lang="zh-CN" altLang="en-US" dirty="0"/>
              <a:t>年至 </a:t>
            </a:r>
            <a:r>
              <a:rPr lang="en-US" altLang="zh-CN" dirty="0"/>
              <a:t>2022 </a:t>
            </a:r>
            <a:r>
              <a:rPr lang="zh-CN" altLang="en-US" dirty="0"/>
              <a:t>年间将增长七倍。 许多新兴的数据密集型应用程序每天产生数 </a:t>
            </a:r>
            <a:r>
              <a:rPr lang="en-US" altLang="zh-CN" dirty="0"/>
              <a:t>TB </a:t>
            </a:r>
            <a:r>
              <a:rPr lang="zh-CN" altLang="en-US" dirty="0"/>
              <a:t>的数据流量，并且必须在数据中心间网络中分布和同步。 随着蜂窝网络流量负载的增加，互联网服务提供商面临着越来越大的压力，这来自于服务提供商对网络基础设施的频繁升级和基站的高能耗。</a:t>
            </a:r>
          </a:p>
        </p:txBody>
      </p:sp>
      <p:sp>
        <p:nvSpPr>
          <p:cNvPr id="56" name="Rectangle 3"/>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rPr>
              <a:t>研究背景</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2860"/>
            </a:xfrm>
            <a:prstGeom prst="rect">
              <a:avLst/>
            </a:prstGeom>
            <a:noFill/>
          </p:spPr>
          <p:txBody>
            <a:bodyPr wrap="square" rtlCol="0">
              <a:spAutoFit/>
            </a:bodyPr>
            <a:lstStyle/>
            <a:p>
              <a:pPr algn="r">
                <a:defRPr/>
              </a:pPr>
              <a:r>
                <a:rPr lang="zh-CN" altLang="en-US" sz="2800" b="1" dirty="0">
                  <a:solidFill>
                    <a:prstClr val="white"/>
                  </a:solidFill>
                  <a:latin typeface="微软雅黑" panose="020B0503020204020204" pitchFamily="34" charset="-122"/>
                  <a:ea typeface="微软雅黑" panose="020B0503020204020204" pitchFamily="34" charset="-122"/>
                </a:rPr>
                <a:t>选题意义与研究价值</a:t>
              </a:r>
              <a:endParaRPr lang="zh-CN" altLang="en-US" sz="2800" b="1" dirty="0">
                <a:solidFill>
                  <a:prstClr val="white"/>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44" y="4056"/>
              <a:ext cx="2382" cy="1599"/>
            </a:xfrm>
            <a:prstGeom prst="rect">
              <a:avLst/>
            </a:prstGeom>
            <a:noFill/>
          </p:spPr>
          <p:txBody>
            <a:bodyPr wrap="square" rtlCol="0">
              <a:spAutoFit/>
            </a:bodyPr>
            <a:lstStyle/>
            <a:p>
              <a:pPr algn="r">
                <a:defRPr/>
              </a:pPr>
              <a:r>
                <a:rPr lang="zh-CN" altLang="en-US" sz="2000" dirty="0">
                  <a:solidFill>
                    <a:prstClr val="white"/>
                  </a:solidFill>
                  <a:latin typeface="微软雅黑" panose="020B0503020204020204" pitchFamily="34" charset="-122"/>
                  <a:ea typeface="微软雅黑" panose="020B0503020204020204" pitchFamily="34" charset="-122"/>
                </a:rPr>
                <a:t>国内外研究现状</a:t>
              </a: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191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611" y="5523"/>
              <a:ext cx="2415" cy="1115"/>
            </a:xfrm>
            <a:prstGeom prst="rect">
              <a:avLst/>
            </a:prstGeom>
            <a:noFill/>
          </p:spPr>
          <p:txBody>
            <a:bodyPr wrap="square" rtlCol="0">
              <a:spAutoFit/>
            </a:bodyPr>
            <a:lstStyle/>
            <a:p>
              <a:pPr algn="r">
                <a:defRPr/>
              </a:pPr>
              <a:r>
                <a:rPr lang="zh-CN" altLang="en-US" sz="2000" dirty="0">
                  <a:solidFill>
                    <a:prstClr val="white"/>
                  </a:solidFill>
                  <a:latin typeface="微软雅黑" panose="020B0503020204020204" pitchFamily="34" charset="-122"/>
                  <a:ea typeface="微软雅黑" panose="020B0503020204020204" pitchFamily="34" charset="-122"/>
                </a:rPr>
                <a:t>研究目标和研究内容</a:t>
              </a:r>
              <a:endParaRPr lang="zh-CN" altLang="en-US" sz="2000" dirty="0">
                <a:solidFill>
                  <a:prstClr val="white"/>
                </a:solidFill>
                <a:latin typeface="微软雅黑" panose="020B0503020204020204" pitchFamily="34" charset="-122"/>
                <a:ea typeface="微软雅黑" panose="020B0503020204020204" pitchFamily="34" charset="-122"/>
                <a:sym typeface="+mn-ea"/>
              </a:endParaRPr>
            </a:p>
          </p:txBody>
        </p:sp>
      </p:grpSp>
      <p:sp>
        <p:nvSpPr>
          <p:cNvPr id="11" name="文本框 10"/>
          <p:cNvSpPr txBox="1"/>
          <p:nvPr/>
        </p:nvSpPr>
        <p:spPr>
          <a:xfrm>
            <a:off x="620317" y="4488180"/>
            <a:ext cx="1271270" cy="398780"/>
          </a:xfrm>
          <a:prstGeom prst="rect">
            <a:avLst/>
          </a:prstGeom>
          <a:noFill/>
        </p:spPr>
        <p:txBody>
          <a:bodyPr wrap="square" rtlCol="0">
            <a:spAutoFit/>
          </a:bodyPr>
          <a:lstStyle/>
          <a:p>
            <a:pPr algn="r">
              <a:buSzPct val="100000"/>
              <a:defRPr/>
            </a:pPr>
            <a:r>
              <a:rPr lang="zh-CN" altLang="en-US" sz="2000" dirty="0">
                <a:solidFill>
                  <a:prstClr val="white"/>
                </a:solidFill>
                <a:latin typeface="微软雅黑" panose="020B0503020204020204" pitchFamily="34" charset="-122"/>
                <a:ea typeface="微软雅黑" panose="020B0503020204020204" pitchFamily="34" charset="-122"/>
                <a:sym typeface="+mn-ea"/>
              </a:rPr>
              <a:t>研究方法</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B22AE985-7FFB-4427-8A97-889DD2551247}"/>
              </a:ext>
            </a:extLst>
          </p:cNvPr>
          <p:cNvSpPr txBox="1"/>
          <p:nvPr/>
        </p:nvSpPr>
        <p:spPr>
          <a:xfrm>
            <a:off x="397054" y="5193782"/>
            <a:ext cx="1512570" cy="707886"/>
          </a:xfrm>
          <a:prstGeom prst="rect">
            <a:avLst/>
          </a:prstGeom>
          <a:noFill/>
        </p:spPr>
        <p:txBody>
          <a:bodyPr wrap="square" rtlCol="0">
            <a:spAutoFit/>
          </a:bodyPr>
          <a:lstStyle/>
          <a:p>
            <a:pPr lvl="0" indent="0" algn="r">
              <a:lnSpc>
                <a:spcPct val="100000"/>
              </a:lnSpc>
              <a:spcBef>
                <a:spcPts val="0"/>
              </a:spcBef>
              <a:spcAft>
                <a:spcPts val="0"/>
              </a:spcAft>
              <a:buSzPct val="100000"/>
              <a:defRPr/>
            </a:pPr>
            <a:r>
              <a:rPr lang="zh-CN" altLang="en-US" sz="2000" dirty="0">
                <a:solidFill>
                  <a:prstClr val="white"/>
                </a:solidFill>
                <a:latin typeface="微软雅黑" panose="020B0503020204020204" pitchFamily="34" charset="-122"/>
                <a:ea typeface="微软雅黑" panose="020B0503020204020204" pitchFamily="34" charset="-122"/>
              </a:rPr>
              <a:t>实验结果</a:t>
            </a: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3589426"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spcAft>
                <a:spcPct val="0"/>
              </a:spcAft>
              <a:buNone/>
              <a:defRPr/>
            </a:pPr>
            <a:r>
              <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rPr>
              <a:t>选题意义与研究价值</a:t>
            </a:r>
            <a:endPar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sym typeface="+mn-ea"/>
            </a:endParaRP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3</a:t>
            </a:r>
          </a:p>
        </p:txBody>
      </p:sp>
      <p:sp>
        <p:nvSpPr>
          <p:cNvPr id="25" name="矩形 3"/>
          <p:cNvSpPr/>
          <p:nvPr/>
        </p:nvSpPr>
        <p:spPr>
          <a:xfrm>
            <a:off x="2706688" y="1497013"/>
            <a:ext cx="1550731"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、研究意义</a:t>
            </a:r>
          </a:p>
        </p:txBody>
      </p:sp>
      <p:sp>
        <p:nvSpPr>
          <p:cNvPr id="26" name="矩形 25"/>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7" name="矩形 26"/>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39" name="AutoShape 6"/>
          <p:cNvSpPr>
            <a:spLocks noChangeArrowheads="1"/>
          </p:cNvSpPr>
          <p:nvPr/>
        </p:nvSpPr>
        <p:spPr bwMode="auto">
          <a:xfrm>
            <a:off x="2764790" y="3361054"/>
            <a:ext cx="8336280" cy="3496946"/>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r>
              <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rPr>
              <a:t>车联网近年来受到越来越多的关注，如城市车辆自组织网络（</a:t>
            </a:r>
            <a:r>
              <a:rPr kumimoji="0" lang="en-US" altLang="zh-CN"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rPr>
              <a:t>VANET</a:t>
            </a:r>
            <a:r>
              <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rPr>
              <a:t>）、数据传输、车辆动态状态估计等。在通信技术和计算技术的推动下，车联网发展迅速。在车联网上，每辆车都配备了通信设备和存储设备，与附近的基站存储和转发数据。我们在数据中心之间的网络中加入了车联网，避免了大量的网络基础设施升级并带来更多的带宽资源。车辆可以辅助实现灵活、快速的通信。此外，随着车辆数量的增加，可以形成大规模的车辆网络。但是，车联网也存在拓扑变化频繁、节点移动性高、路况复杂等问题。为了保证数据中心之间批量数据传输的高效实现，设计一个有效的分流传输方案非常重要。</a:t>
            </a:r>
          </a:p>
        </p:txBody>
      </p:sp>
      <p:sp>
        <p:nvSpPr>
          <p:cNvPr id="56" name="Rectangle 3"/>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rPr>
              <a:t>研究意义</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2860"/>
            </a:xfrm>
            <a:prstGeom prst="rect">
              <a:avLst/>
            </a:prstGeom>
            <a:noFill/>
          </p:spPr>
          <p:txBody>
            <a:bodyPr wrap="square" rtlCol="0">
              <a:spAutoFit/>
            </a:bodyPr>
            <a:lstStyle/>
            <a:p>
              <a:pPr algn="r">
                <a:defRPr/>
              </a:pPr>
              <a:r>
                <a:rPr lang="zh-CN" altLang="en-US" sz="2800" b="1" dirty="0">
                  <a:solidFill>
                    <a:prstClr val="white"/>
                  </a:solidFill>
                  <a:latin typeface="微软雅黑" panose="020B0503020204020204" pitchFamily="34" charset="-122"/>
                  <a:ea typeface="微软雅黑" panose="020B0503020204020204" pitchFamily="34" charset="-122"/>
                </a:rPr>
                <a:t>选题意义与研究价值</a:t>
              </a:r>
              <a:endParaRPr lang="zh-CN" altLang="en-US" sz="2800" b="1" dirty="0">
                <a:solidFill>
                  <a:prstClr val="white"/>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44" y="4056"/>
              <a:ext cx="2382" cy="1599"/>
            </a:xfrm>
            <a:prstGeom prst="rect">
              <a:avLst/>
            </a:prstGeom>
            <a:noFill/>
          </p:spPr>
          <p:txBody>
            <a:bodyPr wrap="square" rtlCol="0">
              <a:spAutoFit/>
            </a:bodyPr>
            <a:lstStyle/>
            <a:p>
              <a:pPr algn="r">
                <a:defRPr/>
              </a:pPr>
              <a:r>
                <a:rPr lang="zh-CN" altLang="en-US" sz="2000" dirty="0">
                  <a:solidFill>
                    <a:prstClr val="white"/>
                  </a:solidFill>
                  <a:latin typeface="微软雅黑" panose="020B0503020204020204" pitchFamily="34" charset="-122"/>
                  <a:ea typeface="微软雅黑" panose="020B0503020204020204" pitchFamily="34" charset="-122"/>
                </a:rPr>
                <a:t>国内外研究现状</a:t>
              </a: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94" y="1918"/>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611" y="5523"/>
              <a:ext cx="2415" cy="1115"/>
            </a:xfrm>
            <a:prstGeom prst="rect">
              <a:avLst/>
            </a:prstGeom>
            <a:noFill/>
          </p:spPr>
          <p:txBody>
            <a:bodyPr wrap="square" rtlCol="0">
              <a:spAutoFit/>
            </a:bodyPr>
            <a:lstStyle/>
            <a:p>
              <a:pPr algn="r">
                <a:defRPr/>
              </a:pPr>
              <a:r>
                <a:rPr lang="zh-CN" altLang="en-US" sz="2000" dirty="0">
                  <a:solidFill>
                    <a:prstClr val="white"/>
                  </a:solidFill>
                  <a:latin typeface="微软雅黑" panose="020B0503020204020204" pitchFamily="34" charset="-122"/>
                  <a:ea typeface="微软雅黑" panose="020B0503020204020204" pitchFamily="34" charset="-122"/>
                </a:rPr>
                <a:t>研究目标和研究内容</a:t>
              </a:r>
              <a:endParaRPr lang="zh-CN" altLang="en-US" sz="2000" dirty="0">
                <a:solidFill>
                  <a:prstClr val="white"/>
                </a:solidFill>
                <a:latin typeface="微软雅黑" panose="020B0503020204020204" pitchFamily="34" charset="-122"/>
                <a:ea typeface="微软雅黑" panose="020B0503020204020204" pitchFamily="34" charset="-122"/>
                <a:sym typeface="+mn-ea"/>
              </a:endParaRPr>
            </a:p>
          </p:txBody>
        </p:sp>
      </p:grpSp>
      <p:sp>
        <p:nvSpPr>
          <p:cNvPr id="11" name="文本框 10"/>
          <p:cNvSpPr txBox="1"/>
          <p:nvPr/>
        </p:nvSpPr>
        <p:spPr>
          <a:xfrm>
            <a:off x="620317" y="4488180"/>
            <a:ext cx="1271270" cy="398780"/>
          </a:xfrm>
          <a:prstGeom prst="rect">
            <a:avLst/>
          </a:prstGeom>
          <a:noFill/>
        </p:spPr>
        <p:txBody>
          <a:bodyPr wrap="square" rtlCol="0">
            <a:spAutoFit/>
          </a:bodyPr>
          <a:lstStyle/>
          <a:p>
            <a:pPr algn="r">
              <a:buSzPct val="100000"/>
              <a:defRPr/>
            </a:pPr>
            <a:r>
              <a:rPr lang="zh-CN" altLang="en-US" sz="2000" dirty="0">
                <a:solidFill>
                  <a:prstClr val="white"/>
                </a:solidFill>
                <a:latin typeface="微软雅黑" panose="020B0503020204020204" pitchFamily="34" charset="-122"/>
                <a:ea typeface="微软雅黑" panose="020B0503020204020204" pitchFamily="34" charset="-122"/>
                <a:sym typeface="+mn-ea"/>
              </a:rPr>
              <a:t>研究方法</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B22AE985-7FFB-4427-8A97-889DD2551247}"/>
              </a:ext>
            </a:extLst>
          </p:cNvPr>
          <p:cNvSpPr txBox="1"/>
          <p:nvPr/>
        </p:nvSpPr>
        <p:spPr>
          <a:xfrm>
            <a:off x="397054" y="5193782"/>
            <a:ext cx="1512570" cy="707886"/>
          </a:xfrm>
          <a:prstGeom prst="rect">
            <a:avLst/>
          </a:prstGeom>
          <a:noFill/>
        </p:spPr>
        <p:txBody>
          <a:bodyPr wrap="square" rtlCol="0">
            <a:spAutoFit/>
          </a:bodyPr>
          <a:lstStyle/>
          <a:p>
            <a:pPr lvl="0" indent="0" algn="r">
              <a:lnSpc>
                <a:spcPct val="100000"/>
              </a:lnSpc>
              <a:spcBef>
                <a:spcPts val="0"/>
              </a:spcBef>
              <a:spcAft>
                <a:spcPts val="0"/>
              </a:spcAft>
              <a:buSzPct val="100000"/>
              <a:defRPr/>
            </a:pPr>
            <a:r>
              <a:rPr lang="zh-CN" altLang="en-US" sz="2000" dirty="0">
                <a:solidFill>
                  <a:prstClr val="white"/>
                </a:solidFill>
                <a:latin typeface="微软雅黑" panose="020B0503020204020204" pitchFamily="34" charset="-122"/>
                <a:ea typeface="微软雅黑" panose="020B0503020204020204" pitchFamily="34" charset="-122"/>
              </a:rPr>
              <a:t>实验结果</a:t>
            </a: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496606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2832809"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spcAft>
                <a:spcPct val="0"/>
              </a:spcAft>
              <a:buNone/>
              <a:defRPr/>
            </a:pPr>
            <a:r>
              <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rPr>
              <a:t>国内外研究现状</a:t>
            </a:r>
            <a:endPar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sym typeface="+mn-ea"/>
            </a:endParaRP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3</a:t>
            </a:r>
          </a:p>
        </p:txBody>
      </p:sp>
      <p:sp>
        <p:nvSpPr>
          <p:cNvPr id="25" name="矩形 3"/>
          <p:cNvSpPr/>
          <p:nvPr/>
        </p:nvSpPr>
        <p:spPr>
          <a:xfrm>
            <a:off x="2706688" y="1497013"/>
            <a:ext cx="1550731" cy="377020"/>
          </a:xfrm>
          <a:prstGeom prst="rect">
            <a:avLst/>
          </a:prstGeom>
          <a:noFill/>
          <a:ln w="9525">
            <a:noFill/>
          </a:ln>
        </p:spPr>
        <p:txBody>
          <a:bodyPr wrap="none" lIns="68573" tIns="34287" rIns="68573" bIns="34287" anchor="t">
            <a:spAutoFit/>
          </a:bodyPr>
          <a:lstStyle/>
          <a:p>
            <a:pPr algn="l"/>
            <a:r>
              <a:rPr lang="en-US" altLang="zh-CN" sz="2000" dirty="0">
                <a:latin typeface="Calibri" panose="020F0502020204030204" pitchFamily="34" charset="0"/>
                <a:ea typeface="宋体" panose="02010600030101010101" pitchFamily="2" charset="-122"/>
              </a:rPr>
              <a:t>1</a:t>
            </a:r>
            <a:r>
              <a:rPr lang="zh-CN" altLang="en-US" sz="2000" dirty="0">
                <a:latin typeface="Calibri" panose="020F0502020204030204" pitchFamily="34" charset="0"/>
                <a:ea typeface="宋体" panose="02010600030101010101" pitchFamily="2" charset="-122"/>
              </a:rPr>
              <a:t>、国内研究</a:t>
            </a:r>
          </a:p>
        </p:txBody>
      </p:sp>
      <p:sp>
        <p:nvSpPr>
          <p:cNvPr id="26" name="矩形 25"/>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7" name="矩形 26"/>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39" name="AutoShape 6"/>
          <p:cNvSpPr>
            <a:spLocks noChangeArrowheads="1"/>
          </p:cNvSpPr>
          <p:nvPr/>
        </p:nvSpPr>
        <p:spPr bwMode="auto">
          <a:xfrm>
            <a:off x="2764790" y="3361054"/>
            <a:ext cx="8336280" cy="2720149"/>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defTabSz="1172210">
              <a:lnSpc>
                <a:spcPct val="150000"/>
              </a:lnSpc>
              <a:spcBef>
                <a:spcPct val="50000"/>
              </a:spcBef>
              <a:buClr>
                <a:srgbClr val="333333"/>
              </a:buClr>
              <a:defRPr/>
            </a:pPr>
            <a:r>
              <a:rPr lang="en-US" altLang="zh-CN" dirty="0"/>
              <a:t>1</a:t>
            </a:r>
            <a:r>
              <a:rPr lang="zh-CN" altLang="en-US" dirty="0"/>
              <a:t>、陈等人提出了两种新的延迟模型和一种新的道路权重评估（</a:t>
            </a:r>
            <a:r>
              <a:rPr lang="en-US" altLang="zh-CN" dirty="0"/>
              <a:t>RWE</a:t>
            </a:r>
            <a:r>
              <a:rPr lang="zh-CN" altLang="en-US" dirty="0"/>
              <a:t>）算法，将道路网络划分为一系列网格空间，降低了计算复杂度，提高了资源利用率。</a:t>
            </a:r>
            <a:endParaRPr lang="en-US" altLang="zh-CN" dirty="0"/>
          </a:p>
          <a:p>
            <a:pPr defTabSz="1172210">
              <a:lnSpc>
                <a:spcPct val="150000"/>
              </a:lnSpc>
              <a:spcBef>
                <a:spcPct val="50000"/>
              </a:spcBef>
              <a:buClr>
                <a:srgbClr val="333333"/>
              </a:buClr>
              <a:defRPr/>
            </a:pPr>
            <a:r>
              <a:rPr lang="en-US" altLang="zh-CN" dirty="0"/>
              <a:t>2</a:t>
            </a:r>
            <a:r>
              <a:rPr lang="zh-CN" altLang="en-US" dirty="0"/>
              <a:t>、刘等人提出了一种基于交通感知和链路质量敏感度（</a:t>
            </a:r>
            <a:r>
              <a:rPr lang="en-US" altLang="zh-CN" dirty="0"/>
              <a:t>TLRP</a:t>
            </a:r>
            <a:r>
              <a:rPr lang="zh-CN" altLang="en-US" dirty="0"/>
              <a:t>）的城市车辆网络路由协议，设计了链路传输质量（</a:t>
            </a:r>
            <a:r>
              <a:rPr lang="en-US" altLang="zh-CN" dirty="0"/>
              <a:t>LTQ</a:t>
            </a:r>
            <a:r>
              <a:rPr lang="zh-CN" altLang="en-US" dirty="0"/>
              <a:t>）并选择累积</a:t>
            </a:r>
            <a:r>
              <a:rPr lang="en-US" altLang="zh-CN" dirty="0"/>
              <a:t>LTQ</a:t>
            </a:r>
            <a:r>
              <a:rPr lang="zh-CN" altLang="en-US" dirty="0"/>
              <a:t>最低的路由路径作为数据传输的候选路径。</a:t>
            </a:r>
          </a:p>
        </p:txBody>
      </p:sp>
      <p:sp>
        <p:nvSpPr>
          <p:cNvPr id="56" name="Rectangle 3"/>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rPr>
              <a:t>国内研究</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793"/>
            </a:xfrm>
            <a:prstGeom prst="rect">
              <a:avLst/>
            </a:prstGeom>
            <a:noFill/>
          </p:spPr>
          <p:txBody>
            <a:bodyPr wrap="square" rtlCol="0">
              <a:spAutoFit/>
            </a:bodyPr>
            <a:lstStyle/>
            <a:p>
              <a:pPr algn="r">
                <a:defRPr/>
              </a:pPr>
              <a:r>
                <a:rPr lang="zh-CN" altLang="en-US" sz="2000" dirty="0">
                  <a:solidFill>
                    <a:prstClr val="white"/>
                  </a:solidFill>
                  <a:latin typeface="微软雅黑" panose="020B0503020204020204" pitchFamily="34" charset="-122"/>
                  <a:ea typeface="微软雅黑" panose="020B0503020204020204" pitchFamily="34" charset="-122"/>
                </a:rPr>
                <a:t>选题意义与研究价值</a:t>
              </a:r>
              <a:endParaRPr lang="zh-CN" altLang="en-US" sz="2000" dirty="0">
                <a:solidFill>
                  <a:prstClr val="white"/>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7" y="3321"/>
              <a:ext cx="3030" cy="1987"/>
            </a:xfrm>
            <a:prstGeom prst="rect">
              <a:avLst/>
            </a:prstGeom>
            <a:noFill/>
          </p:spPr>
          <p:txBody>
            <a:bodyPr wrap="square" rtlCol="0">
              <a:spAutoFit/>
            </a:bodyPr>
            <a:lstStyle/>
            <a:p>
              <a:pPr algn="r">
                <a:defRPr/>
              </a:pPr>
              <a:r>
                <a:rPr lang="zh-CN" altLang="en-US" sz="2800" b="1" dirty="0">
                  <a:solidFill>
                    <a:prstClr val="white"/>
                  </a:solidFill>
                  <a:latin typeface="微软雅黑" panose="020B0503020204020204" pitchFamily="34" charset="-122"/>
                  <a:ea typeface="微软雅黑" panose="020B0503020204020204" pitchFamily="34" charset="-122"/>
                </a:rPr>
                <a:t>国内外研究现状</a:t>
              </a: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3017" y="399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611" y="5523"/>
              <a:ext cx="2415" cy="1115"/>
            </a:xfrm>
            <a:prstGeom prst="rect">
              <a:avLst/>
            </a:prstGeom>
            <a:noFill/>
          </p:spPr>
          <p:txBody>
            <a:bodyPr wrap="square" rtlCol="0">
              <a:spAutoFit/>
            </a:bodyPr>
            <a:lstStyle/>
            <a:p>
              <a:pPr algn="r">
                <a:defRPr/>
              </a:pPr>
              <a:r>
                <a:rPr lang="zh-CN" altLang="en-US" sz="2000" dirty="0">
                  <a:solidFill>
                    <a:prstClr val="white"/>
                  </a:solidFill>
                  <a:latin typeface="微软雅黑" panose="020B0503020204020204" pitchFamily="34" charset="-122"/>
                  <a:ea typeface="微软雅黑" panose="020B0503020204020204" pitchFamily="34" charset="-122"/>
                </a:rPr>
                <a:t>研究目标和研究内容</a:t>
              </a:r>
              <a:endParaRPr lang="zh-CN" altLang="en-US" sz="2000" dirty="0">
                <a:solidFill>
                  <a:prstClr val="white"/>
                </a:solidFill>
                <a:latin typeface="微软雅黑" panose="020B0503020204020204" pitchFamily="34" charset="-122"/>
                <a:ea typeface="微软雅黑" panose="020B0503020204020204" pitchFamily="34" charset="-122"/>
                <a:sym typeface="+mn-ea"/>
              </a:endParaRPr>
            </a:p>
          </p:txBody>
        </p:sp>
      </p:grpSp>
      <p:sp>
        <p:nvSpPr>
          <p:cNvPr id="11" name="文本框 10"/>
          <p:cNvSpPr txBox="1"/>
          <p:nvPr/>
        </p:nvSpPr>
        <p:spPr>
          <a:xfrm>
            <a:off x="620317" y="4488180"/>
            <a:ext cx="1271270" cy="398780"/>
          </a:xfrm>
          <a:prstGeom prst="rect">
            <a:avLst/>
          </a:prstGeom>
          <a:noFill/>
        </p:spPr>
        <p:txBody>
          <a:bodyPr wrap="square" rtlCol="0">
            <a:spAutoFit/>
          </a:bodyPr>
          <a:lstStyle/>
          <a:p>
            <a:pPr algn="r">
              <a:buSzPct val="100000"/>
              <a:defRPr/>
            </a:pPr>
            <a:r>
              <a:rPr lang="zh-CN" altLang="en-US" sz="2000" dirty="0">
                <a:solidFill>
                  <a:prstClr val="white"/>
                </a:solidFill>
                <a:latin typeface="微软雅黑" panose="020B0503020204020204" pitchFamily="34" charset="-122"/>
                <a:ea typeface="微软雅黑" panose="020B0503020204020204" pitchFamily="34" charset="-122"/>
                <a:sym typeface="+mn-ea"/>
              </a:rPr>
              <a:t>研究方法</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B22AE985-7FFB-4427-8A97-889DD2551247}"/>
              </a:ext>
            </a:extLst>
          </p:cNvPr>
          <p:cNvSpPr txBox="1"/>
          <p:nvPr/>
        </p:nvSpPr>
        <p:spPr>
          <a:xfrm>
            <a:off x="397054" y="5193782"/>
            <a:ext cx="1512570" cy="707886"/>
          </a:xfrm>
          <a:prstGeom prst="rect">
            <a:avLst/>
          </a:prstGeom>
          <a:noFill/>
        </p:spPr>
        <p:txBody>
          <a:bodyPr wrap="square" rtlCol="0">
            <a:spAutoFit/>
          </a:bodyPr>
          <a:lstStyle/>
          <a:p>
            <a:pPr lvl="0" indent="0" algn="r">
              <a:lnSpc>
                <a:spcPct val="100000"/>
              </a:lnSpc>
              <a:spcBef>
                <a:spcPts val="0"/>
              </a:spcBef>
              <a:spcAft>
                <a:spcPts val="0"/>
              </a:spcAft>
              <a:buSzPct val="100000"/>
              <a:defRPr/>
            </a:pPr>
            <a:r>
              <a:rPr lang="zh-CN" altLang="en-US" sz="2000" dirty="0">
                <a:solidFill>
                  <a:prstClr val="white"/>
                </a:solidFill>
                <a:latin typeface="微软雅黑" panose="020B0503020204020204" pitchFamily="34" charset="-122"/>
                <a:ea typeface="微软雅黑" panose="020B0503020204020204" pitchFamily="34" charset="-122"/>
              </a:rPr>
              <a:t>实验结果</a:t>
            </a: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623300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2832809"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spcAft>
                <a:spcPct val="0"/>
              </a:spcAft>
              <a:buNone/>
              <a:defRPr/>
            </a:pPr>
            <a:r>
              <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rPr>
              <a:t>国内外研究现状</a:t>
            </a:r>
            <a:endParaRPr lang="zh-CN" altLang="en-US" sz="2935" b="1" dirty="0">
              <a:solidFill>
                <a:srgbClr val="202A36"/>
              </a:solidFill>
              <a:latin typeface="Arial" panose="020B0604020202020204" pitchFamily="34" charset="0"/>
              <a:ea typeface="宋体" panose="02010600030101010101" pitchFamily="2" charset="-122"/>
              <a:cs typeface="Arial" panose="020B0604020202020204" pitchFamily="34" charset="0"/>
              <a:sym typeface="+mn-ea"/>
            </a:endParaRP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3</a:t>
            </a:r>
          </a:p>
        </p:txBody>
      </p:sp>
      <p:sp>
        <p:nvSpPr>
          <p:cNvPr id="25" name="矩形 3"/>
          <p:cNvSpPr/>
          <p:nvPr/>
        </p:nvSpPr>
        <p:spPr>
          <a:xfrm>
            <a:off x="2706688" y="1497013"/>
            <a:ext cx="1550731" cy="377020"/>
          </a:xfrm>
          <a:prstGeom prst="rect">
            <a:avLst/>
          </a:prstGeom>
          <a:noFill/>
          <a:ln w="9525">
            <a:noFill/>
          </a:ln>
        </p:spPr>
        <p:txBody>
          <a:bodyPr wrap="none" lIns="68573" tIns="34287" rIns="68573" bIns="34287" anchor="t">
            <a:spAutoFit/>
          </a:bodyPr>
          <a:lstStyle/>
          <a:p>
            <a:pPr algn="l"/>
            <a:r>
              <a:rPr lang="en-US" altLang="zh-CN" sz="2000" dirty="0">
                <a:latin typeface="Calibri" panose="020F0502020204030204" pitchFamily="34" charset="0"/>
                <a:ea typeface="宋体" panose="02010600030101010101" pitchFamily="2" charset="-122"/>
              </a:rPr>
              <a:t>1</a:t>
            </a:r>
            <a:r>
              <a:rPr lang="zh-CN" altLang="en-US" sz="2000" dirty="0">
                <a:latin typeface="Calibri" panose="020F0502020204030204" pitchFamily="34" charset="0"/>
                <a:ea typeface="宋体" panose="02010600030101010101" pitchFamily="2" charset="-122"/>
              </a:rPr>
              <a:t>、国外研究</a:t>
            </a:r>
          </a:p>
        </p:txBody>
      </p:sp>
      <p:sp>
        <p:nvSpPr>
          <p:cNvPr id="26" name="矩形 25"/>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7" name="矩形 26"/>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39" name="AutoShape 6"/>
          <p:cNvSpPr>
            <a:spLocks noChangeArrowheads="1"/>
          </p:cNvSpPr>
          <p:nvPr/>
        </p:nvSpPr>
        <p:spPr bwMode="auto">
          <a:xfrm>
            <a:off x="2764790" y="3361054"/>
            <a:ext cx="8336280" cy="2720149"/>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defTabSz="1172210">
              <a:lnSpc>
                <a:spcPct val="150000"/>
              </a:lnSpc>
              <a:spcBef>
                <a:spcPct val="50000"/>
              </a:spcBef>
              <a:buClr>
                <a:srgbClr val="333333"/>
              </a:buClr>
              <a:defRPr/>
            </a:pPr>
            <a:r>
              <a:rPr lang="en-US" altLang="zh-CN" dirty="0"/>
              <a:t>1</a:t>
            </a:r>
            <a:r>
              <a:rPr lang="zh-CN" altLang="en-US" dirty="0"/>
              <a:t>、</a:t>
            </a:r>
            <a:r>
              <a:rPr lang="en-US" altLang="zh-CN" dirty="0"/>
              <a:t>Baron </a:t>
            </a:r>
            <a:r>
              <a:rPr lang="zh-CN" altLang="en-US" dirty="0"/>
              <a:t>等人提出了一种映射算法来降低道路的复杂</a:t>
            </a:r>
            <a:r>
              <a:rPr lang="zh-CN" altLang="en-US"/>
              <a:t>度，并通过</a:t>
            </a:r>
            <a:r>
              <a:rPr lang="zh-CN" altLang="en-US" dirty="0"/>
              <a:t>求解</a:t>
            </a:r>
            <a:r>
              <a:rPr lang="zh-CN" altLang="en-US"/>
              <a:t>线性规划问题确定</a:t>
            </a:r>
            <a:r>
              <a:rPr lang="zh-CN" altLang="en-US" dirty="0"/>
              <a:t>最优路径，以满足卸载的性能要求。 </a:t>
            </a:r>
            <a:endParaRPr lang="en-US" altLang="zh-CN" dirty="0"/>
          </a:p>
          <a:p>
            <a:pPr defTabSz="1172210">
              <a:lnSpc>
                <a:spcPct val="150000"/>
              </a:lnSpc>
              <a:spcBef>
                <a:spcPct val="50000"/>
              </a:spcBef>
              <a:buClr>
                <a:srgbClr val="333333"/>
              </a:buClr>
              <a:defRPr/>
            </a:pPr>
            <a:r>
              <a:rPr lang="en-US" altLang="zh-CN" dirty="0"/>
              <a:t>2</a:t>
            </a:r>
            <a:r>
              <a:rPr lang="zh-CN" altLang="en-US" dirty="0"/>
              <a:t>、</a:t>
            </a:r>
            <a:r>
              <a:rPr lang="en-US" altLang="zh-CN" dirty="0" err="1"/>
              <a:t>Spathis</a:t>
            </a:r>
            <a:r>
              <a:rPr lang="en-US" altLang="zh-CN" dirty="0"/>
              <a:t> </a:t>
            </a:r>
            <a:r>
              <a:rPr lang="zh-CN" altLang="en-US" dirty="0"/>
              <a:t>等人采用软件定义网络（</a:t>
            </a:r>
            <a:r>
              <a:rPr lang="en-US" altLang="zh-CN" dirty="0"/>
              <a:t>SDN</a:t>
            </a:r>
            <a:r>
              <a:rPr lang="zh-CN" altLang="en-US" dirty="0"/>
              <a:t>）的集中式架构来减少交通流量，</a:t>
            </a:r>
            <a:r>
              <a:rPr lang="zh-CN" altLang="zh-CN" dirty="0"/>
              <a:t>同时结合冗余技术和重传机制恢复车辆无法传输数据时发生的数据丢失</a:t>
            </a:r>
            <a:r>
              <a:rPr lang="zh-CN" altLang="en-US" dirty="0"/>
              <a:t>。</a:t>
            </a:r>
          </a:p>
        </p:txBody>
      </p:sp>
      <p:sp>
        <p:nvSpPr>
          <p:cNvPr id="56" name="Rectangle 3"/>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algn="ctr" defTabSz="1172210">
              <a:defRPr/>
            </a:pPr>
            <a:r>
              <a:rPr lang="zh-CN" altLang="en-US" sz="2600" kern="0" dirty="0">
                <a:solidFill>
                  <a:srgbClr val="F8F8F8"/>
                </a:solidFill>
                <a:latin typeface="微软雅黑" panose="020B0503020204020204" pitchFamily="34" charset="-122"/>
                <a:ea typeface="微软雅黑" panose="020B0503020204020204" pitchFamily="34" charset="-122"/>
              </a:rPr>
              <a:t>国外研究</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793"/>
            </a:xfrm>
            <a:prstGeom prst="rect">
              <a:avLst/>
            </a:prstGeom>
            <a:noFill/>
          </p:spPr>
          <p:txBody>
            <a:bodyPr wrap="square" rtlCol="0">
              <a:spAutoFit/>
            </a:bodyPr>
            <a:lstStyle/>
            <a:p>
              <a:pPr algn="r">
                <a:defRPr/>
              </a:pPr>
              <a:r>
                <a:rPr lang="zh-CN" altLang="en-US" sz="2000" dirty="0">
                  <a:solidFill>
                    <a:prstClr val="white"/>
                  </a:solidFill>
                  <a:latin typeface="微软雅黑" panose="020B0503020204020204" pitchFamily="34" charset="-122"/>
                  <a:ea typeface="微软雅黑" panose="020B0503020204020204" pitchFamily="34" charset="-122"/>
                </a:rPr>
                <a:t>选题意义与研究价值</a:t>
              </a:r>
              <a:endParaRPr lang="zh-CN" altLang="en-US" sz="2000" dirty="0">
                <a:solidFill>
                  <a:prstClr val="white"/>
                </a:solidFill>
                <a:latin typeface="微软雅黑" panose="020B0503020204020204" pitchFamily="34" charset="-122"/>
                <a:ea typeface="微软雅黑" panose="020B0503020204020204" pitchFamily="34" charset="-122"/>
                <a:sym typeface="+mn-ea"/>
              </a:endParaRP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7" y="3321"/>
              <a:ext cx="3030" cy="1987"/>
            </a:xfrm>
            <a:prstGeom prst="rect">
              <a:avLst/>
            </a:prstGeom>
            <a:noFill/>
          </p:spPr>
          <p:txBody>
            <a:bodyPr wrap="square" rtlCol="0">
              <a:spAutoFit/>
            </a:bodyPr>
            <a:lstStyle/>
            <a:p>
              <a:pPr algn="r">
                <a:defRPr/>
              </a:pPr>
              <a:r>
                <a:rPr lang="zh-CN" altLang="en-US" sz="2800" b="1" dirty="0">
                  <a:solidFill>
                    <a:prstClr val="white"/>
                  </a:solidFill>
                  <a:latin typeface="微软雅黑" panose="020B0503020204020204" pitchFamily="34" charset="-122"/>
                  <a:ea typeface="微软雅黑" panose="020B0503020204020204" pitchFamily="34" charset="-122"/>
                </a:rPr>
                <a:t>国内外研究现状</a:t>
              </a: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3017" y="399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611" y="5523"/>
              <a:ext cx="2415" cy="1115"/>
            </a:xfrm>
            <a:prstGeom prst="rect">
              <a:avLst/>
            </a:prstGeom>
            <a:noFill/>
          </p:spPr>
          <p:txBody>
            <a:bodyPr wrap="square" rtlCol="0">
              <a:spAutoFit/>
            </a:bodyPr>
            <a:lstStyle/>
            <a:p>
              <a:pPr algn="r">
                <a:defRPr/>
              </a:pPr>
              <a:r>
                <a:rPr lang="zh-CN" altLang="en-US" sz="2000" dirty="0">
                  <a:solidFill>
                    <a:prstClr val="white"/>
                  </a:solidFill>
                  <a:latin typeface="微软雅黑" panose="020B0503020204020204" pitchFamily="34" charset="-122"/>
                  <a:ea typeface="微软雅黑" panose="020B0503020204020204" pitchFamily="34" charset="-122"/>
                </a:rPr>
                <a:t>研究目标和研究内容</a:t>
              </a:r>
              <a:endParaRPr lang="zh-CN" altLang="en-US" sz="2000" dirty="0">
                <a:solidFill>
                  <a:prstClr val="white"/>
                </a:solidFill>
                <a:latin typeface="微软雅黑" panose="020B0503020204020204" pitchFamily="34" charset="-122"/>
                <a:ea typeface="微软雅黑" panose="020B0503020204020204" pitchFamily="34" charset="-122"/>
                <a:sym typeface="+mn-ea"/>
              </a:endParaRPr>
            </a:p>
          </p:txBody>
        </p:sp>
      </p:grpSp>
      <p:sp>
        <p:nvSpPr>
          <p:cNvPr id="11" name="文本框 10"/>
          <p:cNvSpPr txBox="1"/>
          <p:nvPr/>
        </p:nvSpPr>
        <p:spPr>
          <a:xfrm>
            <a:off x="620317" y="4488180"/>
            <a:ext cx="1271270" cy="398780"/>
          </a:xfrm>
          <a:prstGeom prst="rect">
            <a:avLst/>
          </a:prstGeom>
          <a:noFill/>
        </p:spPr>
        <p:txBody>
          <a:bodyPr wrap="square" rtlCol="0">
            <a:spAutoFit/>
          </a:bodyPr>
          <a:lstStyle/>
          <a:p>
            <a:pPr algn="r">
              <a:buSzPct val="100000"/>
              <a:defRPr/>
            </a:pPr>
            <a:r>
              <a:rPr lang="zh-CN" altLang="en-US" sz="2000" dirty="0">
                <a:solidFill>
                  <a:prstClr val="white"/>
                </a:solidFill>
                <a:latin typeface="微软雅黑" panose="020B0503020204020204" pitchFamily="34" charset="-122"/>
                <a:ea typeface="微软雅黑" panose="020B0503020204020204" pitchFamily="34" charset="-122"/>
                <a:sym typeface="+mn-ea"/>
              </a:rPr>
              <a:t>研究方法</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B22AE985-7FFB-4427-8A97-889DD2551247}"/>
              </a:ext>
            </a:extLst>
          </p:cNvPr>
          <p:cNvSpPr txBox="1"/>
          <p:nvPr/>
        </p:nvSpPr>
        <p:spPr>
          <a:xfrm>
            <a:off x="397054" y="5193782"/>
            <a:ext cx="1512570" cy="707886"/>
          </a:xfrm>
          <a:prstGeom prst="rect">
            <a:avLst/>
          </a:prstGeom>
          <a:noFill/>
        </p:spPr>
        <p:txBody>
          <a:bodyPr wrap="square" rtlCol="0">
            <a:spAutoFit/>
          </a:bodyPr>
          <a:lstStyle/>
          <a:p>
            <a:pPr lvl="0" indent="0" algn="r">
              <a:lnSpc>
                <a:spcPct val="100000"/>
              </a:lnSpc>
              <a:spcBef>
                <a:spcPts val="0"/>
              </a:spcBef>
              <a:spcAft>
                <a:spcPts val="0"/>
              </a:spcAft>
              <a:buSzPct val="100000"/>
              <a:defRPr/>
            </a:pPr>
            <a:r>
              <a:rPr lang="zh-CN" altLang="en-US" sz="2000" dirty="0">
                <a:solidFill>
                  <a:prstClr val="white"/>
                </a:solidFill>
                <a:latin typeface="微软雅黑" panose="020B0503020204020204" pitchFamily="34" charset="-122"/>
                <a:ea typeface="微软雅黑" panose="020B0503020204020204" pitchFamily="34" charset="-122"/>
              </a:rPr>
              <a:t>实验结果</a:t>
            </a: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80848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问题描述</a:t>
            </a:r>
          </a:p>
        </p:txBody>
      </p:sp>
      <p:pic>
        <p:nvPicPr>
          <p:cNvPr id="22" name="图片 21"/>
          <p:cNvPicPr>
            <a:picLocks noChangeAspect="1"/>
          </p:cNvPicPr>
          <p:nvPr/>
        </p:nvPicPr>
        <p:blipFill>
          <a:blip r:embed="rId3"/>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6</a:t>
            </a:r>
          </a:p>
        </p:txBody>
      </p:sp>
      <p:sp>
        <p:nvSpPr>
          <p:cNvPr id="25" name="矩形 3"/>
          <p:cNvSpPr/>
          <p:nvPr/>
        </p:nvSpPr>
        <p:spPr>
          <a:xfrm>
            <a:off x="2706688" y="1497013"/>
            <a:ext cx="1550731" cy="377020"/>
          </a:xfrm>
          <a:prstGeom prst="rect">
            <a:avLst/>
          </a:prstGeom>
          <a:noFill/>
          <a:ln w="9525">
            <a:noFill/>
          </a:ln>
        </p:spPr>
        <p:txBody>
          <a:bodyPr wrap="none" lIns="68573" tIns="34287" rIns="68573" bIns="34287" anchor="t">
            <a:spAutoFit/>
          </a:bodyPr>
          <a:lstStyle/>
          <a:p>
            <a:pPr algn="l"/>
            <a:r>
              <a:rPr lang="en-US" altLang="zh-CN" sz="2000" dirty="0">
                <a:latin typeface="Calibri" panose="020F0502020204030204" pitchFamily="34" charset="0"/>
                <a:ea typeface="宋体" panose="02010600030101010101" pitchFamily="2" charset="-122"/>
              </a:rPr>
              <a:t>1</a:t>
            </a:r>
            <a:r>
              <a:rPr lang="zh-CN" altLang="en-US" sz="2000" dirty="0">
                <a:latin typeface="Calibri" panose="020F0502020204030204" pitchFamily="34" charset="0"/>
                <a:ea typeface="宋体" panose="02010600030101010101" pitchFamily="2" charset="-122"/>
              </a:rPr>
              <a:t>、卸载模型</a:t>
            </a:r>
          </a:p>
        </p:txBody>
      </p:sp>
      <p:sp>
        <p:nvSpPr>
          <p:cNvPr id="26" name="矩形 25"/>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sp>
        <p:nvSpPr>
          <p:cNvPr id="27" name="矩形 26"/>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bg1"/>
              </a:solidFill>
              <a:effectLst/>
              <a:uLnTx/>
              <a:uFillTx/>
              <a:latin typeface="+mn-lt"/>
              <a:ea typeface="+mn-ea"/>
              <a:cs typeface="+mn-cs"/>
            </a:endParaRP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309"/>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问题描述</a:t>
              </a:r>
              <a:endParaRPr lang="zh-CN" altLang="en-US" sz="2800" b="1"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13" y="399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方法</a:t>
              </a:r>
            </a:p>
          </p:txBody>
        </p:sp>
      </p:grpSp>
      <p:sp>
        <p:nvSpPr>
          <p:cNvPr id="11" name="文本框 10"/>
          <p:cNvSpPr txBox="1"/>
          <p:nvPr/>
        </p:nvSpPr>
        <p:spPr>
          <a:xfrm>
            <a:off x="574358" y="4547552"/>
            <a:ext cx="1271270" cy="39878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a:extLst>
              <a:ext uri="{FF2B5EF4-FFF2-40B4-BE49-F238E27FC236}">
                <a16:creationId xmlns:a16="http://schemas.microsoft.com/office/drawing/2014/main" id="{655CD210-3F5A-4B72-A3BB-A6E9677A9A20}"/>
              </a:ext>
            </a:extLst>
          </p:cNvPr>
          <p:cNvGraphicFramePr>
            <a:graphicFrameLocks/>
          </p:cNvGraphicFramePr>
          <p:nvPr>
            <p:extLst>
              <p:ext uri="{D42A27DB-BD31-4B8C-83A1-F6EECF244321}">
                <p14:modId xmlns:p14="http://schemas.microsoft.com/office/powerpoint/2010/main" val="3531609415"/>
              </p:ext>
            </p:extLst>
          </p:nvPr>
        </p:nvGraphicFramePr>
        <p:xfrm>
          <a:off x="3000652" y="2029290"/>
          <a:ext cx="6098960" cy="4312767"/>
        </p:xfrm>
        <a:graphic>
          <a:graphicData uri="http://schemas.openxmlformats.org/presentationml/2006/ole">
            <mc:AlternateContent xmlns:mc="http://schemas.openxmlformats.org/markup-compatibility/2006">
              <mc:Choice xmlns:v="urn:schemas-microsoft-com:vml" Requires="v">
                <p:oleObj spid="_x0000_s1034" name="Visio" r:id="rId4" imgW="6537747" imgH="4777410" progId="Visio.Drawing.15">
                  <p:embed/>
                </p:oleObj>
              </mc:Choice>
              <mc:Fallback>
                <p:oleObj name="Visio" r:id="rId4" imgW="6537747" imgH="4777410" progId="Visio.Drawing.15">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652" y="2029290"/>
                        <a:ext cx="6098960" cy="4312767"/>
                      </a:xfrm>
                      <a:prstGeom prst="rect">
                        <a:avLst/>
                      </a:prstGeom>
                      <a:noFill/>
                    </p:spPr>
                  </p:pic>
                </p:oleObj>
              </mc:Fallback>
            </mc:AlternateContent>
          </a:graphicData>
        </a:graphic>
      </p:graphicFrame>
    </p:spTree>
    <p:extLst>
      <p:ext uri="{BB962C8B-B14F-4D97-AF65-F5344CB8AC3E}">
        <p14:creationId xmlns:p14="http://schemas.microsoft.com/office/powerpoint/2010/main" val="20031433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问题描述</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7</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309"/>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问题描述</a:t>
              </a:r>
              <a:endParaRPr lang="zh-CN" altLang="en-US" sz="2800" b="1"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13" y="399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方法</a:t>
              </a:r>
            </a:p>
          </p:txBody>
        </p:sp>
      </p:grpSp>
      <p:sp>
        <p:nvSpPr>
          <p:cNvPr id="11" name="文本框 10"/>
          <p:cNvSpPr txBox="1"/>
          <p:nvPr/>
        </p:nvSpPr>
        <p:spPr>
          <a:xfrm>
            <a:off x="574358" y="4547552"/>
            <a:ext cx="1271270" cy="39878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1550731"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、延迟模型</a:t>
            </a: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158527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L="342900" marR="0" lvl="0" indent="-342900" algn="l" defTabSz="1172210" rtl="0" eaLnBrk="1" fontAlgn="auto" latinLnBrk="0" hangingPunct="1">
              <a:lnSpc>
                <a:spcPct val="150000"/>
              </a:lnSpc>
              <a:spcBef>
                <a:spcPct val="50000"/>
              </a:spcBef>
              <a:spcAft>
                <a:spcPts val="0"/>
              </a:spcAft>
              <a:buClr>
                <a:srgbClr val="333333"/>
              </a:buClr>
              <a:buSzTx/>
              <a:buFontTx/>
              <a:buAutoNum type="arabicPeriod"/>
              <a:tabLst/>
              <a:defRPr/>
            </a:pPr>
            <a:r>
              <a:rPr lang="zh-CN" altLang="en-US" dirty="0">
                <a:solidFill>
                  <a:prstClr val="black"/>
                </a:solidFill>
                <a:latin typeface="Verdana"/>
                <a:ea typeface="微软雅黑" panose="020B0503020204020204" pitchFamily="34" charset="-122"/>
              </a:rPr>
              <a:t>节点间的数据传输延迟</a:t>
            </a:r>
            <a:endPar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endParaRP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r>
              <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三类延迟</a:t>
            </a:r>
          </a:p>
        </p:txBody>
      </p:sp>
      <p:pic>
        <p:nvPicPr>
          <p:cNvPr id="13" name="图片 12">
            <a:extLst>
              <a:ext uri="{FF2B5EF4-FFF2-40B4-BE49-F238E27FC236}">
                <a16:creationId xmlns:a16="http://schemas.microsoft.com/office/drawing/2014/main" id="{DBC3ACD5-E864-4D63-BC7D-F9DB81FF8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571" y="3925093"/>
            <a:ext cx="5319221" cy="464860"/>
          </a:xfrm>
          <a:prstGeom prst="rect">
            <a:avLst/>
          </a:prstGeom>
        </p:spPr>
      </p:pic>
      <p:pic>
        <p:nvPicPr>
          <p:cNvPr id="18" name="图片 17">
            <a:extLst>
              <a:ext uri="{FF2B5EF4-FFF2-40B4-BE49-F238E27FC236}">
                <a16:creationId xmlns:a16="http://schemas.microsoft.com/office/drawing/2014/main" id="{A5A1053E-234D-45AA-BFC3-14ECAA838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361" y="4466230"/>
            <a:ext cx="4511431" cy="480102"/>
          </a:xfrm>
          <a:prstGeom prst="rect">
            <a:avLst/>
          </a:prstGeom>
        </p:spPr>
      </p:pic>
    </p:spTree>
    <p:extLst>
      <p:ext uri="{BB962C8B-B14F-4D97-AF65-F5344CB8AC3E}">
        <p14:creationId xmlns:p14="http://schemas.microsoft.com/office/powerpoint/2010/main" val="13070118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rot="16200000">
            <a:off x="2798445" y="1370965"/>
            <a:ext cx="346075" cy="30670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矩形 3"/>
          <p:cNvSpPr>
            <a:spLocks noChangeArrowheads="1"/>
          </p:cNvSpPr>
          <p:nvPr/>
        </p:nvSpPr>
        <p:spPr bwMode="auto">
          <a:xfrm>
            <a:off x="2706688" y="515938"/>
            <a:ext cx="1697883" cy="54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935" b="1" i="0" u="none" strike="noStrike" kern="1200" cap="none" spc="0" normalizeH="0" baseline="0" noProof="1">
                <a:ln>
                  <a:noFill/>
                </a:ln>
                <a:solidFill>
                  <a:srgbClr val="202A36"/>
                </a:solidFill>
                <a:effectLst/>
                <a:uLnTx/>
                <a:uFillTx/>
                <a:latin typeface="Arial" panose="020B0604020202020204" pitchFamily="34" charset="0"/>
                <a:ea typeface="宋体" panose="02010600030101010101" pitchFamily="2" charset="-122"/>
                <a:cs typeface="Arial" panose="020B0604020202020204" pitchFamily="34" charset="0"/>
                <a:sym typeface="Calibri" panose="020F0502020204030204" pitchFamily="34" charset="0"/>
              </a:rPr>
              <a:t>问题描述</a:t>
            </a:r>
          </a:p>
        </p:txBody>
      </p:sp>
      <p:pic>
        <p:nvPicPr>
          <p:cNvPr id="22" name="图片 21"/>
          <p:cNvPicPr>
            <a:picLocks noChangeAspect="1"/>
          </p:cNvPicPr>
          <p:nvPr/>
        </p:nvPicPr>
        <p:blipFill>
          <a:blip r:embed="rId2"/>
          <a:stretch>
            <a:fillRect/>
          </a:stretch>
        </p:blipFill>
        <p:spPr>
          <a:xfrm>
            <a:off x="2707005" y="1151255"/>
            <a:ext cx="8394065" cy="190500"/>
          </a:xfrm>
          <a:prstGeom prst="rect">
            <a:avLst/>
          </a:prstGeom>
        </p:spPr>
      </p:pic>
      <p:sp>
        <p:nvSpPr>
          <p:cNvPr id="23" name="直角三角形 22"/>
          <p:cNvSpPr/>
          <p:nvPr userDrawn="1"/>
        </p:nvSpPr>
        <p:spPr>
          <a:xfrm flipH="1">
            <a:off x="11240770" y="6003925"/>
            <a:ext cx="950913" cy="8540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kumimoji="0" lang="en-US" altLang="zh-CN" sz="1800" b="0" i="0" u="none" strike="noStrike" kern="1200" cap="none" spc="0" normalizeH="0" baseline="0" noProof="1">
                <a:ln>
                  <a:noFill/>
                </a:ln>
                <a:solidFill>
                  <a:schemeClr val="lt1"/>
                </a:solidFill>
                <a:effectLst/>
                <a:uLnTx/>
                <a:uFillTx/>
                <a:latin typeface="+mn-lt"/>
                <a:ea typeface="+mn-ea"/>
                <a:cs typeface="+mn-cs"/>
              </a:rPr>
              <a:t>8</a:t>
            </a:r>
          </a:p>
        </p:txBody>
      </p:sp>
      <p:grpSp>
        <p:nvGrpSpPr>
          <p:cNvPr id="10" name="组合 9"/>
          <p:cNvGrpSpPr/>
          <p:nvPr/>
        </p:nvGrpSpPr>
        <p:grpSpPr>
          <a:xfrm>
            <a:off x="2540" y="-184150"/>
            <a:ext cx="2141855" cy="7042150"/>
            <a:chOff x="0" y="-290"/>
            <a:chExt cx="3373" cy="11090"/>
          </a:xfrm>
        </p:grpSpPr>
        <p:sp>
          <p:nvSpPr>
            <p:cNvPr id="48" name="矩形 47"/>
            <p:cNvSpPr/>
            <p:nvPr/>
          </p:nvSpPr>
          <p:spPr>
            <a:xfrm>
              <a:off x="309" y="2544"/>
              <a:ext cx="1221" cy="3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6" name="矩形 5"/>
            <p:cNvSpPr/>
            <p:nvPr/>
          </p:nvSpPr>
          <p:spPr>
            <a:xfrm>
              <a:off x="0" y="0"/>
              <a:ext cx="3373"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9" y="1605"/>
              <a:ext cx="2717" cy="1309"/>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相关工作回顾</a:t>
              </a:r>
            </a:p>
            <a:p>
              <a:pPr algn="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9" y="3666"/>
              <a:ext cx="2597" cy="1309"/>
            </a:xfrm>
            <a:prstGeom prst="rect">
              <a:avLst/>
            </a:prstGeom>
            <a:noFill/>
          </p:spPr>
          <p:txBody>
            <a:bodyPr wrap="square" rtlCol="0">
              <a:spAutoFit/>
            </a:bodyPr>
            <a:lstStyle/>
            <a:p>
              <a:pPr algn="r"/>
              <a:r>
                <a:rPr lang="zh-CN" altLang="en-US" sz="2800" b="1" dirty="0">
                  <a:solidFill>
                    <a:schemeClr val="bg1"/>
                  </a:solidFill>
                  <a:latin typeface="微软雅黑" panose="020B0503020204020204" pitchFamily="34" charset="-122"/>
                  <a:sym typeface="+mn-ea"/>
                </a:rPr>
                <a:t>问题描述</a:t>
              </a:r>
              <a:endParaRPr lang="zh-CN" altLang="en-US" sz="2800" b="1" dirty="0">
                <a:solidFill>
                  <a:schemeClr val="bg1"/>
                </a:solidFill>
                <a:latin typeface="微软雅黑" panose="020B0503020204020204" pitchFamily="34" charset="-122"/>
              </a:endParaRPr>
            </a:p>
            <a:p>
              <a:pPr algn="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9941" name="Rectangle 5"/>
            <p:cNvSpPr/>
            <p:nvPr/>
          </p:nvSpPr>
          <p:spPr>
            <a:xfrm>
              <a:off x="0" y="-2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39942" name="Rectangle 7"/>
            <p:cNvSpPr/>
            <p:nvPr/>
          </p:nvSpPr>
          <p:spPr>
            <a:xfrm>
              <a:off x="200" y="-90"/>
              <a:ext cx="488" cy="580"/>
            </a:xfrm>
            <a:prstGeom prst="rect">
              <a:avLst/>
            </a:prstGeom>
            <a:noFill/>
            <a:ln w="9525">
              <a:noFill/>
            </a:ln>
          </p:spPr>
          <p:txBody>
            <a:bodyPr wrap="none" anchor="ctr">
              <a:spAutoFit/>
            </a:bodyPr>
            <a:lstStyle/>
            <a:p>
              <a:endParaRPr lang="zh-CN" altLang="en-US" dirty="0">
                <a:latin typeface="Calibri" panose="020F0502020204030204" pitchFamily="34" charset="0"/>
                <a:ea typeface="宋体" panose="02010600030101010101" pitchFamily="2" charset="-122"/>
              </a:endParaRPr>
            </a:p>
          </p:txBody>
        </p:sp>
        <p:sp>
          <p:nvSpPr>
            <p:cNvPr id="21" name="等腰三角形 20"/>
            <p:cNvSpPr/>
            <p:nvPr/>
          </p:nvSpPr>
          <p:spPr>
            <a:xfrm rot="16200000">
              <a:off x="2913" y="3993"/>
              <a:ext cx="284" cy="2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文本框 7"/>
            <p:cNvSpPr txBox="1"/>
            <p:nvPr/>
          </p:nvSpPr>
          <p:spPr>
            <a:xfrm>
              <a:off x="841" y="5533"/>
              <a:ext cx="2063" cy="628"/>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方法</a:t>
              </a:r>
            </a:p>
          </p:txBody>
        </p:sp>
      </p:grpSp>
      <p:sp>
        <p:nvSpPr>
          <p:cNvPr id="11" name="文本框 10"/>
          <p:cNvSpPr txBox="1"/>
          <p:nvPr/>
        </p:nvSpPr>
        <p:spPr>
          <a:xfrm>
            <a:off x="574358" y="4547552"/>
            <a:ext cx="1271270" cy="398780"/>
          </a:xfrm>
          <a:prstGeom prst="rect">
            <a:avLst/>
          </a:prstGeom>
          <a:noFill/>
        </p:spPr>
        <p:txBody>
          <a:bodyPr wrap="square" rtlCol="0">
            <a:spAutoFit/>
          </a:bodyPr>
          <a:lstStyle/>
          <a:p>
            <a:pPr algn="r"/>
            <a:r>
              <a:rPr lang="zh-CN" altLang="en-US" sz="2000" dirty="0">
                <a:solidFill>
                  <a:schemeClr val="bg1"/>
                </a:solidFill>
                <a:latin typeface="微软雅黑" panose="020B0503020204020204" pitchFamily="34" charset="-122"/>
                <a:ea typeface="微软雅黑" panose="020B0503020204020204" pitchFamily="34" charset="-122"/>
                <a:sym typeface="+mn-ea"/>
              </a:rPr>
              <a:t>实验结果</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E583D155-A5DA-42C3-9CEB-90B4FCE9D3C8}"/>
              </a:ext>
            </a:extLst>
          </p:cNvPr>
          <p:cNvSpPr>
            <a:spLocks noChangeArrowheads="1"/>
          </p:cNvSpPr>
          <p:nvPr/>
        </p:nvSpPr>
        <p:spPr bwMode="auto">
          <a:xfrm>
            <a:off x="3676650" y="2311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矩形 3">
            <a:extLst>
              <a:ext uri="{FF2B5EF4-FFF2-40B4-BE49-F238E27FC236}">
                <a16:creationId xmlns:a16="http://schemas.microsoft.com/office/drawing/2014/main" id="{5AB0400A-4BFA-4C52-BF13-8C69C38F55C1}"/>
              </a:ext>
            </a:extLst>
          </p:cNvPr>
          <p:cNvSpPr/>
          <p:nvPr/>
        </p:nvSpPr>
        <p:spPr>
          <a:xfrm>
            <a:off x="2706688" y="1497013"/>
            <a:ext cx="1550731" cy="377020"/>
          </a:xfrm>
          <a:prstGeom prst="rect">
            <a:avLst/>
          </a:prstGeom>
          <a:noFill/>
          <a:ln w="9525">
            <a:noFill/>
          </a:ln>
        </p:spPr>
        <p:txBody>
          <a:bodyPr wrap="none" lIns="68573" tIns="34287" rIns="68573" bIns="34287"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、延迟模型</a:t>
            </a:r>
          </a:p>
        </p:txBody>
      </p:sp>
      <p:sp>
        <p:nvSpPr>
          <p:cNvPr id="29" name="矩形 28">
            <a:extLst>
              <a:ext uri="{FF2B5EF4-FFF2-40B4-BE49-F238E27FC236}">
                <a16:creationId xmlns:a16="http://schemas.microsoft.com/office/drawing/2014/main" id="{AEBDA4B6-7FD7-455F-92F0-8B1F09351EF2}"/>
              </a:ext>
            </a:extLst>
          </p:cNvPr>
          <p:cNvSpPr/>
          <p:nvPr/>
        </p:nvSpPr>
        <p:spPr>
          <a:xfrm>
            <a:off x="2706688" y="1925638"/>
            <a:ext cx="1300163" cy="4603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0" name="矩形 29">
            <a:extLst>
              <a:ext uri="{FF2B5EF4-FFF2-40B4-BE49-F238E27FC236}">
                <a16:creationId xmlns:a16="http://schemas.microsoft.com/office/drawing/2014/main" id="{76456822-5587-4C42-8DDA-9206EF7A6133}"/>
              </a:ext>
            </a:extLst>
          </p:cNvPr>
          <p:cNvSpPr/>
          <p:nvPr/>
        </p:nvSpPr>
        <p:spPr>
          <a:xfrm>
            <a:off x="4006850" y="1925638"/>
            <a:ext cx="4943475" cy="46038"/>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Verdana"/>
              <a:ea typeface="微软雅黑" panose="020B0503020204020204" pitchFamily="34" charset="-122"/>
              <a:cs typeface="+mn-cs"/>
            </a:endParaRPr>
          </a:p>
        </p:txBody>
      </p:sp>
      <p:sp>
        <p:nvSpPr>
          <p:cNvPr id="31" name="AutoShape 6">
            <a:extLst>
              <a:ext uri="{FF2B5EF4-FFF2-40B4-BE49-F238E27FC236}">
                <a16:creationId xmlns:a16="http://schemas.microsoft.com/office/drawing/2014/main" id="{1854DCC9-7F28-4118-88E1-C3EFBDFF0624}"/>
              </a:ext>
            </a:extLst>
          </p:cNvPr>
          <p:cNvSpPr>
            <a:spLocks noChangeArrowheads="1"/>
          </p:cNvSpPr>
          <p:nvPr/>
        </p:nvSpPr>
        <p:spPr bwMode="auto">
          <a:xfrm>
            <a:off x="2764790" y="3361054"/>
            <a:ext cx="8336280" cy="1186497"/>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117226" tIns="58613" rIns="117226" bIns="58613"/>
          <a:lstStyle/>
          <a:p>
            <a:pPr marR="0" lvl="0" algn="l" defTabSz="1172210" rtl="0" eaLnBrk="1" fontAlgn="auto" latinLnBrk="0" hangingPunct="1">
              <a:lnSpc>
                <a:spcPct val="150000"/>
              </a:lnSpc>
              <a:spcBef>
                <a:spcPct val="50000"/>
              </a:spcBef>
              <a:spcAft>
                <a:spcPts val="0"/>
              </a:spcAft>
              <a:buClr>
                <a:srgbClr val="333333"/>
              </a:buClr>
              <a:buSzTx/>
              <a:tabLst/>
              <a:defRPr/>
            </a:pPr>
            <a:r>
              <a:rPr kumimoji="0" lang="en-US" altLang="zh-CN"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rPr>
              <a:t>2.</a:t>
            </a:r>
            <a:r>
              <a:rPr kumimoji="0" lang="zh-CN" altLang="en-US" sz="1800" b="0" i="0" u="none" strike="noStrike" kern="1200" cap="none" spc="0" normalizeH="0" baseline="0" noProof="0" dirty="0">
                <a:ln>
                  <a:noFill/>
                </a:ln>
                <a:solidFill>
                  <a:prstClr val="black"/>
                </a:solidFill>
                <a:effectLst/>
                <a:uLnTx/>
                <a:uFillTx/>
                <a:latin typeface="Verdana"/>
                <a:ea typeface="微软雅黑" panose="020B0503020204020204" pitchFamily="34" charset="-122"/>
                <a:cs typeface="+mn-cs"/>
              </a:rPr>
              <a:t>车辆行驶时间</a:t>
            </a:r>
          </a:p>
        </p:txBody>
      </p:sp>
      <p:sp>
        <p:nvSpPr>
          <p:cNvPr id="32" name="Rectangle 3">
            <a:extLst>
              <a:ext uri="{FF2B5EF4-FFF2-40B4-BE49-F238E27FC236}">
                <a16:creationId xmlns:a16="http://schemas.microsoft.com/office/drawing/2014/main" id="{20324C7B-2A36-4D33-A1ED-E30DF620CBE2}"/>
              </a:ext>
            </a:extLst>
          </p:cNvPr>
          <p:cNvSpPr>
            <a:spLocks noChangeArrowheads="1"/>
          </p:cNvSpPr>
          <p:nvPr/>
        </p:nvSpPr>
        <p:spPr bwMode="auto">
          <a:xfrm>
            <a:off x="2764790" y="2515235"/>
            <a:ext cx="8336280" cy="461010"/>
          </a:xfrm>
          <a:prstGeom prst="rect">
            <a:avLst/>
          </a:prstGeom>
          <a:solidFill>
            <a:schemeClr val="bg1">
              <a:lumMod val="65000"/>
            </a:schemeClr>
          </a:solidFill>
          <a:ln>
            <a:noFill/>
          </a:ln>
        </p:spPr>
        <p:txBody>
          <a:bodyPr wrap="none" lIns="117226" tIns="58613" rIns="117226" bIns="58613" anchor="ctr"/>
          <a:lstStyle/>
          <a:p>
            <a:pPr marL="0" marR="0" lvl="0" indent="0" algn="ctr" defTabSz="1172210" rtl="0" eaLnBrk="1" fontAlgn="auto" latinLnBrk="0" hangingPunct="1">
              <a:lnSpc>
                <a:spcPct val="100000"/>
              </a:lnSpc>
              <a:spcBef>
                <a:spcPts val="0"/>
              </a:spcBef>
              <a:spcAft>
                <a:spcPts val="0"/>
              </a:spcAft>
              <a:buClrTx/>
              <a:buSzTx/>
              <a:buFontTx/>
              <a:buNone/>
              <a:tabLst/>
              <a:defRPr/>
            </a:pPr>
            <a:r>
              <a:rPr kumimoji="0" lang="zh-CN" altLang="en-US" sz="2600" b="0"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三类延迟</a:t>
            </a:r>
          </a:p>
        </p:txBody>
      </p:sp>
      <p:pic>
        <p:nvPicPr>
          <p:cNvPr id="12" name="图片 11">
            <a:extLst>
              <a:ext uri="{FF2B5EF4-FFF2-40B4-BE49-F238E27FC236}">
                <a16:creationId xmlns:a16="http://schemas.microsoft.com/office/drawing/2014/main" id="{34CAF685-E13E-4F55-80BD-1D9292362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496" y="3912235"/>
            <a:ext cx="4778154" cy="525826"/>
          </a:xfrm>
          <a:prstGeom prst="rect">
            <a:avLst/>
          </a:prstGeom>
        </p:spPr>
      </p:pic>
    </p:spTree>
    <p:extLst>
      <p:ext uri="{BB962C8B-B14F-4D97-AF65-F5344CB8AC3E}">
        <p14:creationId xmlns:p14="http://schemas.microsoft.com/office/powerpoint/2010/main" val="192893750"/>
      </p:ext>
    </p:extLst>
  </p:cSld>
  <p:clrMapOvr>
    <a:masterClrMapping/>
  </p:clrMapOvr>
  <p:transition/>
</p:sld>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4068</Words>
  <Application>Microsoft Office PowerPoint</Application>
  <PresentationFormat>宽屏</PresentationFormat>
  <Paragraphs>326</Paragraphs>
  <Slides>20</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8" baseType="lpstr">
      <vt:lpstr>微软雅黑</vt:lpstr>
      <vt:lpstr>Arial</vt:lpstr>
      <vt:lpstr>Calibri</vt:lpstr>
      <vt:lpstr>Consolas</vt:lpstr>
      <vt:lpstr>Times New Roman</vt:lpstr>
      <vt:lpstr>Verdana</vt:lpstr>
      <vt:lpstr>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第一PPT模板网-WWW.1PPT.COM</dc:creator>
  <dc:description>第一PPT模板网-WWW.1PPT.COM</dc:description>
  <cp:lastModifiedBy>912194294@qq.com</cp:lastModifiedBy>
  <cp:revision>672</cp:revision>
  <dcterms:created xsi:type="dcterms:W3CDTF">2015-10-24T01:57:00Z</dcterms:created>
  <dcterms:modified xsi:type="dcterms:W3CDTF">2022-01-05T12:13:04Z</dcterms:modified>
  <cp:category>第一PPT模板网-WWW.1PPT.COM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KSORubyTemplateID">
    <vt:lpwstr>8</vt:lpwstr>
  </property>
  <property fmtid="{D5CDD505-2E9C-101B-9397-08002B2CF9AE}" pid="4" name="ICV">
    <vt:lpwstr>231A4994D4FB47E295A0227BDA86ED5A</vt:lpwstr>
  </property>
</Properties>
</file>