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22"/>
  </p:notesMasterIdLst>
  <p:sldIdLst>
    <p:sldId id="256" r:id="rId3"/>
    <p:sldId id="257" r:id="rId4"/>
    <p:sldId id="447" r:id="rId5"/>
    <p:sldId id="361" r:id="rId6"/>
    <p:sldId id="486" r:id="rId7"/>
    <p:sldId id="490" r:id="rId8"/>
    <p:sldId id="495" r:id="rId9"/>
    <p:sldId id="496" r:id="rId10"/>
    <p:sldId id="475" r:id="rId11"/>
    <p:sldId id="484" r:id="rId12"/>
    <p:sldId id="452" r:id="rId13"/>
    <p:sldId id="401" r:id="rId14"/>
    <p:sldId id="491" r:id="rId15"/>
    <p:sldId id="385" r:id="rId16"/>
    <p:sldId id="492" r:id="rId17"/>
    <p:sldId id="493" r:id="rId18"/>
    <p:sldId id="494" r:id="rId19"/>
    <p:sldId id="454" r:id="rId20"/>
    <p:sldId id="42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92C2"/>
    <a:srgbClr val="404040"/>
    <a:srgbClr val="0053A3"/>
    <a:srgbClr val="ECECEC"/>
    <a:srgbClr val="45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03" autoAdjust="0"/>
    <p:restoredTop sz="94660"/>
  </p:normalViewPr>
  <p:slideViewPr>
    <p:cSldViewPr snapToGrid="0" showGuides="1">
      <p:cViewPr varScale="1">
        <p:scale>
          <a:sx n="112" d="100"/>
          <a:sy n="112" d="100"/>
        </p:scale>
        <p:origin x="132" y="438"/>
      </p:cViewPr>
      <p:guideLst>
        <p:guide orient="horz" pos="2054"/>
        <p:guide pos="3840"/>
      </p:guideLst>
    </p:cSldViewPr>
  </p:slideViewPr>
  <p:notesTextViewPr>
    <p:cViewPr>
      <p:scale>
        <a:sx n="1" d="1"/>
        <a:sy n="1" d="1"/>
      </p:scale>
      <p:origin x="0" y="0"/>
    </p:cViewPr>
  </p:notesTextViewPr>
  <p:sorterViewPr>
    <p:cViewPr>
      <p:scale>
        <a:sx n="120" d="100"/>
        <a:sy n="120" d="100"/>
      </p:scale>
      <p:origin x="0" y="33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7178125"/>
          <c:y val="2.8593748241034202E-2"/>
          <c:w val="0.86844687499999995"/>
          <c:h val="0.82892032302409402"/>
        </c:manualLayout>
      </c:layout>
      <c:scatterChart>
        <c:scatterStyle val="lineMarker"/>
        <c:varyColors val="0"/>
        <c:ser>
          <c:idx val="0"/>
          <c:order val="0"/>
          <c:tx>
            <c:strRef>
              <c:f>Sheet1!$B$1</c:f>
              <c:strCache>
                <c:ptCount val="1"/>
                <c:pt idx="0">
                  <c:v>Y 值</c:v>
                </c:pt>
              </c:strCache>
            </c:strRef>
          </c:tx>
          <c:spPr>
            <a:ln w="25400" cap="rnd">
              <a:noFill/>
              <a:round/>
            </a:ln>
            <a:effectLst>
              <a:glow rad="317500">
                <a:schemeClr val="bg1">
                  <a:alpha val="40000"/>
                </a:schemeClr>
              </a:glow>
            </a:effectLst>
          </c:spPr>
          <c:marker>
            <c:symbol val="diamond"/>
            <c:size val="6"/>
            <c:spPr>
              <a:solidFill>
                <a:schemeClr val="accent2"/>
              </a:solidFill>
              <a:ln w="9525">
                <a:solidFill>
                  <a:schemeClr val="accent2"/>
                </a:solidFill>
                <a:round/>
              </a:ln>
              <a:effectLst>
                <a:glow rad="317500">
                  <a:schemeClr val="bg1">
                    <a:alpha val="40000"/>
                  </a:schemeClr>
                </a:glow>
              </a:effectLst>
            </c:spPr>
          </c:marker>
          <c:dPt>
            <c:idx val="7"/>
            <c:marker>
              <c:symbol val="diamond"/>
              <c:size val="6"/>
              <c:spPr>
                <a:gradFill>
                  <a:gsLst>
                    <a:gs pos="0">
                      <a:srgbClr val="E30000"/>
                    </a:gs>
                    <a:gs pos="100000">
                      <a:srgbClr val="760303"/>
                    </a:gs>
                  </a:gsLst>
                  <a:lin ang="5400000" scaled="0"/>
                </a:gradFill>
                <a:ln w="9525">
                  <a:solidFill>
                    <a:schemeClr val="accent2"/>
                  </a:solidFill>
                  <a:round/>
                </a:ln>
                <a:effectLst>
                  <a:glow rad="317500">
                    <a:schemeClr val="bg1">
                      <a:alpha val="40000"/>
                    </a:schemeClr>
                  </a:glow>
                </a:effectLst>
              </c:spPr>
            </c:marker>
            <c:bubble3D val="0"/>
            <c:extLst>
              <c:ext xmlns:c16="http://schemas.microsoft.com/office/drawing/2014/chart" uri="{C3380CC4-5D6E-409C-BE32-E72D297353CC}">
                <c16:uniqueId val="{00000000-2D38-4392-9830-B39CDCBBFBA1}"/>
              </c:ext>
            </c:extLst>
          </c:dPt>
          <c:dLbls>
            <c:dLbl>
              <c:idx val="0"/>
              <c:tx>
                <c:rich>
                  <a:bodyPr/>
                  <a:lstStyle/>
                  <a:p>
                    <a:r>
                      <a:rPr lang="en-US" altLang="zh-CN" sz="120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VDSR</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38-4392-9830-B39CDCBBFBA1}"/>
                </c:ext>
              </c:extLst>
            </c:dLbl>
            <c:dLbl>
              <c:idx val="1"/>
              <c:tx>
                <c:rich>
                  <a:bodyPr/>
                  <a:lstStyle/>
                  <a:p>
                    <a:r>
                      <a:rPr lang="en-US" altLang="zh-CN" sz="120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CARN</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D38-4392-9830-B39CDCBBFBA1}"/>
                </c:ext>
              </c:extLst>
            </c:dLbl>
            <c:dLbl>
              <c:idx val="2"/>
              <c:tx>
                <c:rich>
                  <a:bodyPr/>
                  <a:lstStyle/>
                  <a:p>
                    <a:r>
                      <a:rPr lang="en-US" altLang="zh-CN" sz="120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LapSRN</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D38-4392-9830-B39CDCBBFBA1}"/>
                </c:ext>
              </c:extLst>
            </c:dLbl>
            <c:dLbl>
              <c:idx val="3"/>
              <c:tx>
                <c:rich>
                  <a:bodyPr/>
                  <a:lstStyle/>
                  <a:p>
                    <a:r>
                      <a:rPr lang="en-US" altLang="zh-CN" sz="120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IDN</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D38-4392-9830-B39CDCBBFBA1}"/>
                </c:ext>
              </c:extLst>
            </c:dLbl>
            <c:dLbl>
              <c:idx val="4"/>
              <c:tx>
                <c:rich>
                  <a:bodyPr/>
                  <a:lstStyle/>
                  <a:p>
                    <a:r>
                      <a:rPr lang="en-US" altLang="zh-CN" sz="120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IMDN</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D38-4392-9830-B39CDCBBFBA1}"/>
                </c:ext>
              </c:extLst>
            </c:dLbl>
            <c:dLbl>
              <c:idx val="5"/>
              <c:tx>
                <c:rich>
                  <a:bodyPr/>
                  <a:lstStyle/>
                  <a:p>
                    <a:r>
                      <a:rPr lang="en-US" altLang="zh-CN" sz="120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LatticeNet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D38-4392-9830-B39CDCBBFBA1}"/>
                </c:ext>
              </c:extLst>
            </c:dLbl>
            <c:dLbl>
              <c:idx val="6"/>
              <c:layout>
                <c:manualLayout>
                  <c:x val="-4.6874999999999998E-3"/>
                  <c:y val="7.0312495674673802E-3"/>
                </c:manualLayout>
              </c:layout>
              <c:tx>
                <c:rich>
                  <a:bodyPr/>
                  <a:lstStyle/>
                  <a:p>
                    <a:r>
                      <a:rPr lang="en-US" altLang="zh-CN" sz="120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SwinIR</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D38-4392-9830-B39CDCBBFBA1}"/>
                </c:ext>
              </c:extLst>
            </c:dLbl>
            <c:dLbl>
              <c:idx val="7"/>
              <c:layout>
                <c:manualLayout>
                  <c:x val="-2.1874999999999999E-2"/>
                  <c:y val="-4.2187497404804597E-2"/>
                </c:manualLayout>
              </c:layout>
              <c:tx>
                <c:rich>
                  <a:bodyPr rot="0" spcFirstLastPara="1" vertOverflow="ellipsis" vert="horz" wrap="square" lIns="38100" tIns="19050" rIns="38100" bIns="19050" anchor="ctr" anchorCtr="1">
                    <a:spAutoFit/>
                  </a:bodyPr>
                  <a:lstStyle/>
                  <a:p>
                    <a:pPr>
                      <a:defRPr lang="zh-CN" sz="1200" b="1" i="0" u="none" strike="noStrike"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r>
                      <a:rPr lang="en-US" altLang="zh-CN" sz="12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FFSRN(ours)</a:t>
                    </a:r>
                  </a:p>
                </c:rich>
              </c:tx>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D38-4392-9830-B39CDCBBFBA1}"/>
                </c:ext>
              </c:extLst>
            </c:dLbl>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Sheet1!$A$2:$A$9</c:f>
              <c:numCache>
                <c:formatCode>General</c:formatCode>
                <c:ptCount val="8"/>
                <c:pt idx="0">
                  <c:v>612</c:v>
                </c:pt>
                <c:pt idx="1">
                  <c:v>90.9</c:v>
                </c:pt>
                <c:pt idx="2">
                  <c:v>149.4</c:v>
                </c:pt>
                <c:pt idx="3">
                  <c:v>32.299999999999997</c:v>
                </c:pt>
                <c:pt idx="4">
                  <c:v>40.9</c:v>
                </c:pt>
                <c:pt idx="5">
                  <c:v>43.6</c:v>
                </c:pt>
                <c:pt idx="6">
                  <c:v>49.6</c:v>
                </c:pt>
                <c:pt idx="7">
                  <c:v>52.7</c:v>
                </c:pt>
              </c:numCache>
            </c:numRef>
          </c:xVal>
          <c:yVal>
            <c:numRef>
              <c:f>Sheet1!$B$2:$B$9</c:f>
              <c:numCache>
                <c:formatCode>General</c:formatCode>
                <c:ptCount val="8"/>
                <c:pt idx="0">
                  <c:v>31.35</c:v>
                </c:pt>
                <c:pt idx="1">
                  <c:v>32.130000000000003</c:v>
                </c:pt>
                <c:pt idx="2">
                  <c:v>31.54</c:v>
                </c:pt>
                <c:pt idx="3">
                  <c:v>31.82</c:v>
                </c:pt>
                <c:pt idx="4">
                  <c:v>32.21</c:v>
                </c:pt>
                <c:pt idx="5">
                  <c:v>32.299999999999997</c:v>
                </c:pt>
                <c:pt idx="6">
                  <c:v>32.44</c:v>
                </c:pt>
                <c:pt idx="7">
                  <c:v>32.47</c:v>
                </c:pt>
              </c:numCache>
            </c:numRef>
          </c:yVal>
          <c:smooth val="0"/>
          <c:extLst>
            <c:ext xmlns:c16="http://schemas.microsoft.com/office/drawing/2014/chart" uri="{C3380CC4-5D6E-409C-BE32-E72D297353CC}">
              <c16:uniqueId val="{00000008-2D38-4392-9830-B39CDCBBFBA1}"/>
            </c:ext>
          </c:extLst>
        </c:ser>
        <c:dLbls>
          <c:showLegendKey val="0"/>
          <c:showVal val="0"/>
          <c:showCatName val="0"/>
          <c:showSerName val="0"/>
          <c:showPercent val="0"/>
          <c:showBubbleSize val="0"/>
        </c:dLbls>
        <c:axId val="934357128"/>
        <c:axId val="934357456"/>
      </c:scatterChart>
      <c:valAx>
        <c:axId val="934357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600" b="0" i="0" u="none" strike="noStrike" kern="1200" cap="all"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r>
                  <a:rPr lang="en-US" altLang="zh-CN" sz="1600" b="0" i="0" baseline="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M</a:t>
                </a:r>
                <a:r>
                  <a:rPr lang="en-US" altLang="zh-CN" sz="1600" b="0" i="0" cap="none" baseline="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ulti</a:t>
                </a:r>
                <a:r>
                  <a:rPr lang="en-US" altLang="zh-CN" sz="1600" b="0" i="0" baseline="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-A</a:t>
                </a:r>
                <a:r>
                  <a:rPr lang="en-US" altLang="zh-CN" sz="1600" b="0" i="0" cap="none" baseline="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dds </a:t>
                </a:r>
                <a:r>
                  <a:rPr lang="en-US" altLang="zh-CN" sz="1600" b="0" i="0" cap="all" baseline="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a:t>
                </a:r>
                <a:r>
                  <a:rPr lang="en-US" altLang="zh-CN" sz="1600" b="0" i="0" baseline="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G)</a:t>
                </a:r>
                <a:endParaRPr lang="zh-CN" altLang="zh-CN" sz="160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lang="zh-CN" sz="1600" b="0" i="0" u="none" strike="noStrike" kern="1200" cap="all"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cap="all" spc="120" normalizeH="0" baseline="0">
                <a:solidFill>
                  <a:schemeClr val="tx1">
                    <a:lumMod val="65000"/>
                    <a:lumOff val="35000"/>
                  </a:schemeClr>
                </a:solidFill>
                <a:latin typeface="+mn-lt"/>
                <a:ea typeface="+mn-ea"/>
                <a:cs typeface="+mn-cs"/>
              </a:defRPr>
            </a:pPr>
            <a:endParaRPr lang="zh-CN"/>
          </a:p>
        </c:txPr>
        <c:crossAx val="934357456"/>
        <c:crosses val="autoZero"/>
        <c:crossBetween val="midCat"/>
      </c:valAx>
      <c:valAx>
        <c:axId val="934357456"/>
        <c:scaling>
          <c:orientation val="minMax"/>
          <c:max val="33"/>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600" b="0" i="0" u="none" strike="noStrike" kern="1200" cap="all"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r>
                  <a:rPr lang="en-US" altLang="zh-CN" sz="1600" b="0" i="0" baseline="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PSNR (</a:t>
                </a:r>
                <a:r>
                  <a:rPr lang="en-US" altLang="zh-CN" sz="1600" b="0" i="0" cap="none" baseline="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d</a:t>
                </a:r>
                <a:r>
                  <a:rPr lang="en-US" altLang="zh-CN" sz="1600" b="0" i="0" baseline="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B) </a:t>
                </a:r>
                <a:endParaRPr lang="zh-CN" altLang="zh-CN" sz="160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lang="zh-CN" sz="1600" b="0" i="0" u="none" strike="noStrike" kern="1200" cap="all"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934357128"/>
        <c:crosses val="autoZero"/>
        <c:crossBetween val="midCat"/>
        <c:majorUnit val="0.5"/>
      </c:valAx>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50000"/>
        <a:lumOff val="50000"/>
      </a:schemeClr>
    </cs:fontRef>
    <cs:defRPr sz="1065"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5"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t>2022/3/31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13</a:t>
            </a:fld>
            <a:endParaRPr lang="zh-CN" altLang="en-US"/>
          </a:p>
        </p:txBody>
      </p:sp>
    </p:spTree>
    <p:extLst>
      <p:ext uri="{BB962C8B-B14F-4D97-AF65-F5344CB8AC3E}">
        <p14:creationId xmlns:p14="http://schemas.microsoft.com/office/powerpoint/2010/main" val="21202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15</a:t>
            </a:fld>
            <a:endParaRPr lang="zh-CN" altLang="en-US"/>
          </a:p>
        </p:txBody>
      </p:sp>
    </p:spTree>
    <p:extLst>
      <p:ext uri="{BB962C8B-B14F-4D97-AF65-F5344CB8AC3E}">
        <p14:creationId xmlns:p14="http://schemas.microsoft.com/office/powerpoint/2010/main" val="171839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16</a:t>
            </a:fld>
            <a:endParaRPr lang="zh-CN" altLang="en-US"/>
          </a:p>
        </p:txBody>
      </p:sp>
    </p:spTree>
    <p:extLst>
      <p:ext uri="{BB962C8B-B14F-4D97-AF65-F5344CB8AC3E}">
        <p14:creationId xmlns:p14="http://schemas.microsoft.com/office/powerpoint/2010/main" val="631295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17</a:t>
            </a:fld>
            <a:endParaRPr lang="zh-CN" altLang="en-US"/>
          </a:p>
        </p:txBody>
      </p:sp>
    </p:spTree>
    <p:extLst>
      <p:ext uri="{BB962C8B-B14F-4D97-AF65-F5344CB8AC3E}">
        <p14:creationId xmlns:p14="http://schemas.microsoft.com/office/powerpoint/2010/main" val="691214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5</a:t>
            </a:fld>
            <a:endParaRPr lang="zh-CN" altLang="en-US"/>
          </a:p>
        </p:txBody>
      </p:sp>
    </p:spTree>
    <p:extLst>
      <p:ext uri="{BB962C8B-B14F-4D97-AF65-F5344CB8AC3E}">
        <p14:creationId xmlns:p14="http://schemas.microsoft.com/office/powerpoint/2010/main" val="46717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6</a:t>
            </a:fld>
            <a:endParaRPr lang="zh-CN" altLang="en-US"/>
          </a:p>
        </p:txBody>
      </p:sp>
    </p:spTree>
    <p:extLst>
      <p:ext uri="{BB962C8B-B14F-4D97-AF65-F5344CB8AC3E}">
        <p14:creationId xmlns:p14="http://schemas.microsoft.com/office/powerpoint/2010/main" val="26734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7</a:t>
            </a:fld>
            <a:endParaRPr lang="zh-CN" altLang="en-US"/>
          </a:p>
        </p:txBody>
      </p:sp>
    </p:spTree>
    <p:extLst>
      <p:ext uri="{BB962C8B-B14F-4D97-AF65-F5344CB8AC3E}">
        <p14:creationId xmlns:p14="http://schemas.microsoft.com/office/powerpoint/2010/main" val="174630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8</a:t>
            </a:fld>
            <a:endParaRPr lang="zh-CN" altLang="en-US"/>
          </a:p>
        </p:txBody>
      </p:sp>
    </p:spTree>
    <p:extLst>
      <p:ext uri="{BB962C8B-B14F-4D97-AF65-F5344CB8AC3E}">
        <p14:creationId xmlns:p14="http://schemas.microsoft.com/office/powerpoint/2010/main" val="11053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224155" y="1952625"/>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196215" y="1972310"/>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196215" y="1972310"/>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rot="16200000">
            <a:off x="1889760" y="306197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83185" y="3830955"/>
            <a:ext cx="165798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rot="16200000">
            <a:off x="1889760" y="402209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83185" y="3830955"/>
            <a:ext cx="165798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164465" y="4825365"/>
            <a:ext cx="2153920"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直角三角形 9"/>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5</a:t>
            </a:r>
          </a:p>
        </p:txBody>
      </p:sp>
      <p:sp>
        <p:nvSpPr>
          <p:cNvPr id="6" name="等腰三角形 5"/>
          <p:cNvSpPr/>
          <p:nvPr userDrawn="1"/>
        </p:nvSpPr>
        <p:spPr>
          <a:xfrm rot="16200000">
            <a:off x="1881505" y="501650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A4C821-51AF-415E-BF5B-CDCDE3466362}" type="datetime1">
              <a:rPr lang="zh-CN" altLang="en-US" smtClean="0"/>
              <a:t>2022/3/31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D91E7F-84B6-4064-9D4E-CC7D244BCA0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224155" y="1952625"/>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196215" y="1972310"/>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等腰三角形 5"/>
          <p:cNvSpPr/>
          <p:nvPr userDrawn="1"/>
        </p:nvSpPr>
        <p:spPr>
          <a:xfrm rot="16200000">
            <a:off x="1889760" y="215519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rot="16200000">
            <a:off x="1889760" y="306197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83185" y="3830955"/>
            <a:ext cx="165798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rot="16200000">
            <a:off x="1889760" y="402209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83185" y="3830955"/>
            <a:ext cx="165798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164465" y="4825365"/>
            <a:ext cx="2153920"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直角三角形 9"/>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等腰三角形 5"/>
          <p:cNvSpPr/>
          <p:nvPr userDrawn="1"/>
        </p:nvSpPr>
        <p:spPr>
          <a:xfrm rot="16200000">
            <a:off x="1881505" y="501650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A4C821-51AF-415E-BF5B-CDCDE3466362}" type="datetime1">
              <a:rPr lang="zh-CN" altLang="en-US" smtClean="0"/>
              <a:t>2022/3/31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D91E7F-84B6-4064-9D4E-CC7D244BCA0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t>2022/3/31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t>2022/3/31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3" r:id="rId5"/>
    <p:sldLayoutId id="2147483664" r:id="rId6"/>
    <p:sldLayoutId id="2147483665" r:id="rId7"/>
    <p:sldLayoutId id="214748366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6w/0ftrt2wj1sx03zt3_zycm4_c0000gn/T/com.microsoft.Powerpoint/converted_emf.em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file:////var/folders/6w/0ftrt2wj1sx03zt3_zycm4_c0000gn/T/com.microsoft.Powerpoint/converted_emf.em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178050"/>
            <a:ext cx="12192000" cy="2207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683622" y="3576330"/>
            <a:ext cx="8611739" cy="584775"/>
          </a:xfrm>
          <a:prstGeom prst="rect">
            <a:avLst/>
          </a:prstGeom>
          <a:noFill/>
        </p:spPr>
        <p:txBody>
          <a:bodyPr wrap="square" rtlCol="0">
            <a:spAutoFit/>
          </a:bodyPr>
          <a:lstStyle/>
          <a:p>
            <a:pPr marR="0" algn="ctr" defTabSz="914400" fontAlgn="auto">
              <a:buClrTx/>
              <a:buSzTx/>
              <a:buFontTx/>
              <a:defRPr/>
            </a:pPr>
            <a:r>
              <a:rPr lang="zh-CN" altLang="en-US" sz="3200" b="1">
                <a:solidFill>
                  <a:schemeClr val="bg1"/>
                </a:solidFill>
                <a:latin typeface="微软雅黑" panose="020B0503020204020204" pitchFamily="34" charset="-122"/>
                <a:ea typeface="微软雅黑" panose="020B0503020204020204" pitchFamily="34" charset="-122"/>
              </a:rPr>
              <a:t>单幅图像超分辨率重建</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679914" y="5908113"/>
            <a:ext cx="3060699" cy="368300"/>
          </a:xfrm>
          <a:prstGeom prst="rect">
            <a:avLst/>
          </a:prstGeom>
          <a:noFill/>
        </p:spPr>
        <p:txBody>
          <a:bodyPr wrap="square" rtlCol="0">
            <a:spAutoFit/>
          </a:bodyPr>
          <a:lstStyle/>
          <a:p>
            <a:r>
              <a:rPr lang="zh-CN" altLang="en-US" b="1" dirty="0">
                <a:solidFill>
                  <a:srgbClr val="453D3A"/>
                </a:solidFill>
              </a:rPr>
              <a:t>汇报</a:t>
            </a:r>
            <a:r>
              <a:rPr lang="zh-CN" altLang="en-US" b="1">
                <a:solidFill>
                  <a:srgbClr val="453D3A"/>
                </a:solidFill>
              </a:rPr>
              <a:t>人：覃业广</a:t>
            </a:r>
            <a:endParaRPr lang="zh-CN" altLang="en-US" b="1" dirty="0">
              <a:solidFill>
                <a:srgbClr val="453D3A"/>
              </a:solidFill>
            </a:endParaRPr>
          </a:p>
        </p:txBody>
      </p:sp>
      <p:sp>
        <p:nvSpPr>
          <p:cNvPr id="15" name="矩形 14"/>
          <p:cNvSpPr/>
          <p:nvPr/>
        </p:nvSpPr>
        <p:spPr>
          <a:xfrm>
            <a:off x="11172674" y="22601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200814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1210264" y="2962924"/>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7" name="图片 16" descr="2015916225123342.jpg"/>
          <p:cNvPicPr>
            <a:picLocks noChangeAspect="1"/>
          </p:cNvPicPr>
          <p:nvPr/>
        </p:nvPicPr>
        <p:blipFill>
          <a:blip r:embed="rId2" cstate="print"/>
          <a:stretch>
            <a:fillRect/>
          </a:stretch>
        </p:blipFill>
        <p:spPr>
          <a:xfrm>
            <a:off x="339720" y="2259734"/>
            <a:ext cx="2466589" cy="2004366"/>
          </a:xfrm>
          <a:prstGeom prst="rect">
            <a:avLst/>
          </a:prstGeom>
        </p:spPr>
      </p:pic>
      <p:pic>
        <p:nvPicPr>
          <p:cNvPr id="3" name="图片 2"/>
          <p:cNvPicPr>
            <a:picLocks noChangeAspect="1"/>
          </p:cNvPicPr>
          <p:nvPr/>
        </p:nvPicPr>
        <p:blipFill>
          <a:blip r:link="rId3"/>
          <a:stretch>
            <a:fillRect/>
          </a:stretch>
        </p:blipFill>
        <p:spPr>
          <a:xfrm>
            <a:off x="1270000" y="1270000"/>
            <a:ext cx="63500" cy="76200"/>
          </a:xfrm>
          <a:prstGeom prst="rect">
            <a:avLst/>
          </a:prstGeom>
        </p:spPr>
      </p:pic>
      <p:sp>
        <p:nvSpPr>
          <p:cNvPr id="13" name="文本框 12">
            <a:extLst>
              <a:ext uri="{FF2B5EF4-FFF2-40B4-BE49-F238E27FC236}">
                <a16:creationId xmlns:a16="http://schemas.microsoft.com/office/drawing/2014/main" id="{AEAA82F8-8021-4F5D-B3F6-5EE73250E9B1}"/>
              </a:ext>
            </a:extLst>
          </p:cNvPr>
          <p:cNvSpPr txBox="1"/>
          <p:nvPr/>
        </p:nvSpPr>
        <p:spPr>
          <a:xfrm>
            <a:off x="2705266" y="2378149"/>
            <a:ext cx="8358679" cy="1077218"/>
          </a:xfrm>
          <a:prstGeom prst="rect">
            <a:avLst/>
          </a:prstGeom>
          <a:noFill/>
        </p:spPr>
        <p:txBody>
          <a:bodyPr wrap="square">
            <a:spAutoFit/>
          </a:bodyPr>
          <a:lstStyle/>
          <a:p>
            <a:pPr algn="ctr">
              <a:defRPr/>
            </a:pPr>
            <a:r>
              <a:rPr lang="en-US" altLang="zh-CN" sz="3200">
                <a:solidFill>
                  <a:schemeClr val="bg1"/>
                </a:solidFill>
                <a:latin typeface="微软雅黑" panose="020B0503020204020204" pitchFamily="34" charset="-122"/>
                <a:ea typeface="微软雅黑" panose="020B0503020204020204" pitchFamily="34" charset="-122"/>
              </a:rPr>
              <a:t>Feature Fusion Super Resolution Network with Gradient Guidance</a:t>
            </a:r>
            <a:endParaRPr lang="zh-CN" altLang="en-US" sz="3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8</a:t>
            </a:r>
          </a:p>
        </p:txBody>
      </p:sp>
      <p:grpSp>
        <p:nvGrpSpPr>
          <p:cNvPr id="25" name="组合 24"/>
          <p:cNvGrpSpPr/>
          <p:nvPr/>
        </p:nvGrpSpPr>
        <p:grpSpPr>
          <a:xfrm>
            <a:off x="-10795" y="-184150"/>
            <a:ext cx="2152650" cy="7042150"/>
            <a:chOff x="-17" y="-290"/>
            <a:chExt cx="3390" cy="11090"/>
          </a:xfrm>
        </p:grpSpPr>
        <p:sp>
          <p:nvSpPr>
            <p:cNvPr id="26" name="矩形 25"/>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7" name="矩形 26"/>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31" name="文本框 30"/>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3"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4" name="等腰三角形 33"/>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 name="文本框 34"/>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36" name="组合 35"/>
          <p:cNvGrpSpPr/>
          <p:nvPr/>
        </p:nvGrpSpPr>
        <p:grpSpPr>
          <a:xfrm>
            <a:off x="-10160" y="-170180"/>
            <a:ext cx="2154555" cy="7042150"/>
            <a:chOff x="-20" y="-290"/>
            <a:chExt cx="3393" cy="11090"/>
          </a:xfrm>
        </p:grpSpPr>
        <p:sp>
          <p:nvSpPr>
            <p:cNvPr id="37" name="矩形 36"/>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38" name="矩形 37"/>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4" y="1583"/>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20" y="3011"/>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09" y="4453"/>
              <a:ext cx="2718"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3"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4"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等腰三角形 44"/>
            <p:cNvSpPr/>
            <p:nvPr/>
          </p:nvSpPr>
          <p:spPr>
            <a:xfrm rot="16200000">
              <a:off x="2973" y="4804"/>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49" name="文本框 48"/>
          <p:cNvSpPr txBox="1"/>
          <p:nvPr/>
        </p:nvSpPr>
        <p:spPr>
          <a:xfrm>
            <a:off x="461010" y="576072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a:p>
        </p:txBody>
      </p:sp>
      <p:sp>
        <p:nvSpPr>
          <p:cNvPr id="68" name="矩形 67"/>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3" name="文本框 2"/>
          <p:cNvSpPr txBox="1"/>
          <p:nvPr/>
        </p:nvSpPr>
        <p:spPr>
          <a:xfrm>
            <a:off x="2703830" y="1428750"/>
            <a:ext cx="2653665" cy="398780"/>
          </a:xfrm>
          <a:prstGeom prst="rect">
            <a:avLst/>
          </a:prstGeom>
          <a:noFill/>
        </p:spPr>
        <p:txBody>
          <a:bodyPr wrap="square" rtlCol="0">
            <a:spAutoFit/>
          </a:bodyPr>
          <a:lstStyle/>
          <a:p>
            <a:r>
              <a:rPr lang="en-US" altLang="zh-CN" sz="2000" b="1">
                <a:latin typeface="Calibri" panose="020F0502020204030204" pitchFamily="34" charset="0"/>
                <a:ea typeface="宋体" panose="02010600030101010101" pitchFamily="2" charset="-122"/>
              </a:rPr>
              <a:t>2</a:t>
            </a:r>
            <a:r>
              <a:rPr lang="zh-CN" altLang="en-US" sz="2000" b="1">
                <a:latin typeface="Calibri" panose="020F0502020204030204" pitchFamily="34" charset="0"/>
                <a:ea typeface="宋体" panose="02010600030101010101" pitchFamily="2" charset="-122"/>
              </a:rPr>
              <a:t>、创新点 </a:t>
            </a:r>
            <a:endParaRPr lang="zh-CN" altLang="en-US" sz="2000" b="1" dirty="0">
              <a:latin typeface="Calibri" panose="020F0502020204030204" pitchFamily="34" charset="0"/>
              <a:ea typeface="宋体" panose="02010600030101010101" pitchFamily="2" charset="-122"/>
            </a:endParaRPr>
          </a:p>
        </p:txBody>
      </p:sp>
      <p:sp>
        <p:nvSpPr>
          <p:cNvPr id="4" name="文本框 3"/>
          <p:cNvSpPr txBox="1"/>
          <p:nvPr/>
        </p:nvSpPr>
        <p:spPr>
          <a:xfrm>
            <a:off x="2734310" y="2264410"/>
            <a:ext cx="7450455" cy="2943306"/>
          </a:xfrm>
          <a:prstGeom prst="rect">
            <a:avLst/>
          </a:prstGeom>
          <a:noFill/>
        </p:spPr>
        <p:txBody>
          <a:bodyPr wrap="square" rtlCol="0">
            <a:spAutoFit/>
          </a:bodyPr>
          <a:lstStyle/>
          <a:p>
            <a:pPr marL="571500" indent="-285750" algn="just">
              <a:lnSpc>
                <a:spcPct val="150000"/>
              </a:lnSpc>
              <a:buFont typeface="Wingdings" panose="05000000000000000000" pitchFamily="2" charset="2"/>
              <a:buChar char="l"/>
            </a:pPr>
            <a:r>
              <a:rPr lang="zh-CN" altLang="en-US" kern="0">
                <a:solidFill>
                  <a:srgbClr val="000000"/>
                </a:solidFill>
                <a:latin typeface="宋体" panose="02010600030101010101" pitchFamily="2" charset="-122"/>
                <a:ea typeface="宋体" panose="02010600030101010101" pitchFamily="2" charset="-122"/>
                <a:cs typeface="Times New Roman" panose="02020603050405020304" pitchFamily="18" charset="0"/>
              </a:rPr>
              <a:t>为了减少网络的</a:t>
            </a:r>
            <a:r>
              <a:rPr lang="zh-CN" altLang="en-US" b="1" kern="0">
                <a:solidFill>
                  <a:srgbClr val="000000"/>
                </a:solidFill>
                <a:latin typeface="宋体" panose="02010600030101010101" pitchFamily="2" charset="-122"/>
                <a:ea typeface="宋体" panose="02010600030101010101" pitchFamily="2" charset="-122"/>
                <a:cs typeface="Times New Roman" panose="02020603050405020304" pitchFamily="18" charset="0"/>
              </a:rPr>
              <a:t>参数量和复杂度</a:t>
            </a:r>
            <a:r>
              <a:rPr lang="zh-CN" altLang="en-US" kern="0">
                <a:solidFill>
                  <a:srgbClr val="000000"/>
                </a:solidFill>
                <a:latin typeface="宋体" panose="02010600030101010101" pitchFamily="2" charset="-122"/>
                <a:ea typeface="宋体" panose="02010600030101010101" pitchFamily="2" charset="-122"/>
                <a:cs typeface="Times New Roman" panose="02020603050405020304" pitchFamily="18" charset="0"/>
              </a:rPr>
              <a:t>，我们提出了用于深度特征提取的分割和混洗连接块</a:t>
            </a:r>
            <a:r>
              <a:rPr lang="en-US" altLang="zh-CN" kern="0">
                <a:solidFill>
                  <a:srgbClr val="000000"/>
                </a:solidFill>
                <a:latin typeface="宋体" panose="02010600030101010101" pitchFamily="2" charset="-122"/>
                <a:ea typeface="宋体" panose="02010600030101010101" pitchFamily="2" charset="-122"/>
                <a:cs typeface="Times New Roman" panose="02020603050405020304" pitchFamily="18" charset="0"/>
              </a:rPr>
              <a:t>(split and shuffle concat block ,SSCB) </a:t>
            </a:r>
            <a:r>
              <a:rPr lang="zh-CN" altLang="en-US" kern="0">
                <a:solidFill>
                  <a:srgbClr val="000000"/>
                </a:solidFill>
                <a:latin typeface="宋体" panose="02010600030101010101" pitchFamily="2" charset="-122"/>
                <a:ea typeface="宋体" panose="02010600030101010101" pitchFamily="2" charset="-122"/>
                <a:cs typeface="Times New Roman" panose="02020603050405020304" pitchFamily="18" charset="0"/>
              </a:rPr>
              <a:t>，和多尺度上采样残差块</a:t>
            </a:r>
            <a:r>
              <a:rPr lang="en-US" altLang="zh-CN" kern="0">
                <a:solidFill>
                  <a:srgbClr val="000000"/>
                </a:solidFill>
                <a:latin typeface="宋体" panose="02010600030101010101" pitchFamily="2" charset="-122"/>
                <a:ea typeface="宋体" panose="02010600030101010101" pitchFamily="2" charset="-122"/>
                <a:cs typeface="Times New Roman" panose="02020603050405020304" pitchFamily="18" charset="0"/>
              </a:rPr>
              <a:t>(multi-scale upsampling residual block,MURB)</a:t>
            </a:r>
            <a:r>
              <a:rPr lang="zh-CN" altLang="en-US" kern="0">
                <a:solidFill>
                  <a:srgbClr val="000000"/>
                </a:solidFill>
                <a:latin typeface="宋体" panose="02010600030101010101" pitchFamily="2" charset="-122"/>
                <a:ea typeface="宋体" panose="02010600030101010101" pitchFamily="2" charset="-122"/>
                <a:cs typeface="Times New Roman" panose="02020603050405020304" pitchFamily="18" charset="0"/>
              </a:rPr>
              <a:t>恢复图像重建的</a:t>
            </a:r>
            <a:r>
              <a:rPr lang="zh-CN" altLang="en-US" b="1" kern="0">
                <a:solidFill>
                  <a:srgbClr val="000000"/>
                </a:solidFill>
                <a:latin typeface="宋体" panose="02010600030101010101" pitchFamily="2" charset="-122"/>
                <a:ea typeface="宋体" panose="02010600030101010101" pitchFamily="2" charset="-122"/>
                <a:cs typeface="Times New Roman" panose="02020603050405020304" pitchFamily="18" charset="0"/>
              </a:rPr>
              <a:t>多尺度信息</a:t>
            </a:r>
            <a:r>
              <a:rPr lang="zh-CN" altLang="en-US" kern="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marL="285750" indent="0" algn="just" fontAlgn="auto">
              <a:lnSpc>
                <a:spcPct val="150000"/>
              </a:lnSpc>
            </a:pPr>
            <a:endPar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571500" indent="-285750" algn="just">
              <a:lnSpc>
                <a:spcPct val="150000"/>
              </a:lnSpc>
              <a:buFont typeface="Wingdings" panose="05000000000000000000" pitchFamily="2" charset="2"/>
              <a:buChar char="l"/>
            </a:pPr>
            <a:r>
              <a:rPr lang="zh-CN" altLang="en-US" sz="1800" ker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梯度分支来提供额外的结构先验用于重建过程以恢复高分辨率梯度映射，并引入梯度损失来帮助网络更加关注</a:t>
            </a:r>
            <a:r>
              <a:rPr lang="zh-CN" altLang="en-US" sz="1800" b="1" ker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边缘信息。</a:t>
            </a:r>
            <a:endParaRPr lang="en-US" altLang="zh-CN" b="1"/>
          </a:p>
        </p:txBody>
      </p:sp>
      <p:sp>
        <p:nvSpPr>
          <p:cNvPr id="48" name="文本框 47">
            <a:extLst>
              <a:ext uri="{FF2B5EF4-FFF2-40B4-BE49-F238E27FC236}">
                <a16:creationId xmlns:a16="http://schemas.microsoft.com/office/drawing/2014/main" id="{76DCD899-8AC5-4611-AB69-06B1952F5D6B}"/>
              </a:ext>
            </a:extLst>
          </p:cNvPr>
          <p:cNvSpPr txBox="1"/>
          <p:nvPr/>
        </p:nvSpPr>
        <p:spPr>
          <a:xfrm>
            <a:off x="439420" y="3864610"/>
            <a:ext cx="1279525" cy="39878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sp>
        <p:nvSpPr>
          <p:cNvPr id="46" name="文本框 45">
            <a:extLst>
              <a:ext uri="{FF2B5EF4-FFF2-40B4-BE49-F238E27FC236}">
                <a16:creationId xmlns:a16="http://schemas.microsoft.com/office/drawing/2014/main" id="{593C641E-9F61-4778-B87D-D1F01BB7B77B}"/>
              </a:ext>
            </a:extLst>
          </p:cNvPr>
          <p:cNvSpPr txBox="1"/>
          <p:nvPr/>
        </p:nvSpPr>
        <p:spPr>
          <a:xfrm>
            <a:off x="266065" y="4680337"/>
            <a:ext cx="1512570" cy="707886"/>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09600" y="4091940"/>
            <a:ext cx="4361815" cy="553085"/>
          </a:xfrm>
          <a:prstGeom prst="rect">
            <a:avLst/>
          </a:prstGeom>
        </p:spPr>
        <p:txBody>
          <a:bodyPr wrap="square">
            <a:spAutoFit/>
          </a:bodyPr>
          <a:lstStyle/>
          <a:p>
            <a:pPr>
              <a:lnSpc>
                <a:spcPct val="150000"/>
              </a:lnSpc>
            </a:pP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9</a:t>
            </a:r>
          </a:p>
        </p:txBody>
      </p:sp>
      <p:sp>
        <p:nvSpPr>
          <p:cNvPr id="42" name="矩形 3"/>
          <p:cNvSpPr>
            <a:spLocks noChangeArrowheads="1"/>
          </p:cNvSpPr>
          <p:nvPr/>
        </p:nvSpPr>
        <p:spPr bwMode="auto">
          <a:xfrm>
            <a:off x="2706688" y="477203"/>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研究方法</a:t>
            </a:r>
          </a:p>
        </p:txBody>
      </p:sp>
      <p:grpSp>
        <p:nvGrpSpPr>
          <p:cNvPr id="28" name="组合 27"/>
          <p:cNvGrpSpPr/>
          <p:nvPr/>
        </p:nvGrpSpPr>
        <p:grpSpPr>
          <a:xfrm>
            <a:off x="-10795" y="-184150"/>
            <a:ext cx="2152650" cy="7042150"/>
            <a:chOff x="-17" y="-290"/>
            <a:chExt cx="3390" cy="11090"/>
          </a:xfrm>
        </p:grpSpPr>
        <p:sp>
          <p:nvSpPr>
            <p:cNvPr id="29" name="矩形 2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30" name="矩形 2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34" name="文本框 33"/>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7" name="等腰三角形 36"/>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 name="文本框 3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39" name="组合 38"/>
          <p:cNvGrpSpPr/>
          <p:nvPr/>
        </p:nvGrpSpPr>
        <p:grpSpPr>
          <a:xfrm>
            <a:off x="-10160" y="-176358"/>
            <a:ext cx="2154555" cy="7042150"/>
            <a:chOff x="-20" y="-290"/>
            <a:chExt cx="3393" cy="11090"/>
          </a:xfrm>
        </p:grpSpPr>
        <p:sp>
          <p:nvSpPr>
            <p:cNvPr id="40" name="矩形 39"/>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1" name="矩形 4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 y="1583"/>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0" y="3011"/>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0" y="4443"/>
              <a:ext cx="2718"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6"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7"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grpSp>
      <p:sp>
        <p:nvSpPr>
          <p:cNvPr id="52" name="文本框 51"/>
          <p:cNvSpPr txBox="1"/>
          <p:nvPr/>
        </p:nvSpPr>
        <p:spPr>
          <a:xfrm>
            <a:off x="461010" y="576072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a:p>
        </p:txBody>
      </p:sp>
      <p:sp>
        <p:nvSpPr>
          <p:cNvPr id="4" name="文本框 3"/>
          <p:cNvSpPr txBox="1"/>
          <p:nvPr/>
        </p:nvSpPr>
        <p:spPr>
          <a:xfrm>
            <a:off x="2706688" y="2269173"/>
            <a:ext cx="8488534" cy="451790"/>
          </a:xfrm>
          <a:prstGeom prst="rect">
            <a:avLst/>
          </a:prstGeom>
          <a:noFill/>
        </p:spPr>
        <p:txBody>
          <a:bodyPr wrap="square" rtlCol="0">
            <a:spAutoFit/>
          </a:bodyPr>
          <a:lstStyle/>
          <a:p>
            <a:pPr fontAlgn="auto">
              <a:lnSpc>
                <a:spcPct val="150000"/>
              </a:lnSpc>
            </a:pPr>
            <a:r>
              <a:rPr lang="en-US" altLang="zh-CN"/>
              <a:t>  </a:t>
            </a:r>
            <a:endParaRPr lang="zh-CN" altLang="en-US" dirty="0"/>
          </a:p>
        </p:txBody>
      </p:sp>
      <p:sp>
        <p:nvSpPr>
          <p:cNvPr id="54" name="文本框 53">
            <a:extLst>
              <a:ext uri="{FF2B5EF4-FFF2-40B4-BE49-F238E27FC236}">
                <a16:creationId xmlns:a16="http://schemas.microsoft.com/office/drawing/2014/main" id="{9D76E309-D5D6-46BF-88DB-ECBFBE795F7A}"/>
              </a:ext>
            </a:extLst>
          </p:cNvPr>
          <p:cNvSpPr txBox="1"/>
          <p:nvPr/>
        </p:nvSpPr>
        <p:spPr>
          <a:xfrm>
            <a:off x="324273" y="3565208"/>
            <a:ext cx="1840230" cy="52197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sym typeface="+mn-ea"/>
              </a:rPr>
              <a:t>研究方法</a:t>
            </a:r>
            <a:endParaRPr lang="zh-CN" altLang="en-US" sz="2800" b="1" dirty="0">
              <a:solidFill>
                <a:schemeClr val="bg1"/>
              </a:solidFill>
              <a:latin typeface="微软雅黑" panose="020B0503020204020204" pitchFamily="34" charset="-122"/>
            </a:endParaRPr>
          </a:p>
        </p:txBody>
      </p:sp>
      <p:sp>
        <p:nvSpPr>
          <p:cNvPr id="55" name="等腰三角形 54">
            <a:extLst>
              <a:ext uri="{FF2B5EF4-FFF2-40B4-BE49-F238E27FC236}">
                <a16:creationId xmlns:a16="http://schemas.microsoft.com/office/drawing/2014/main" id="{8545100E-A59E-40E7-8118-E54746C406C6}"/>
              </a:ext>
            </a:extLst>
          </p:cNvPr>
          <p:cNvSpPr/>
          <p:nvPr/>
        </p:nvSpPr>
        <p:spPr>
          <a:xfrm rot="16200000">
            <a:off x="1884257" y="377444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9" name="图片 48" descr="1">
            <a:extLst>
              <a:ext uri="{FF2B5EF4-FFF2-40B4-BE49-F238E27FC236}">
                <a16:creationId xmlns:a16="http://schemas.microsoft.com/office/drawing/2014/main" id="{C31F344D-F297-4754-9B43-8CC70B1B5C5B}"/>
              </a:ext>
            </a:extLst>
          </p:cNvPr>
          <p:cNvPicPr>
            <a:picLocks noChangeAspect="1"/>
          </p:cNvPicPr>
          <p:nvPr/>
        </p:nvPicPr>
        <p:blipFill>
          <a:blip r:embed="rId3"/>
          <a:stretch>
            <a:fillRect/>
          </a:stretch>
        </p:blipFill>
        <p:spPr>
          <a:xfrm>
            <a:off x="3228129" y="1260592"/>
            <a:ext cx="7637357" cy="4609232"/>
          </a:xfrm>
          <a:prstGeom prst="rect">
            <a:avLst/>
          </a:prstGeom>
        </p:spPr>
      </p:pic>
      <p:sp>
        <p:nvSpPr>
          <p:cNvPr id="50" name="文本框 49">
            <a:extLst>
              <a:ext uri="{FF2B5EF4-FFF2-40B4-BE49-F238E27FC236}">
                <a16:creationId xmlns:a16="http://schemas.microsoft.com/office/drawing/2014/main" id="{DF73EFAA-8DD3-444A-B0F1-A54FB3161FDE}"/>
              </a:ext>
            </a:extLst>
          </p:cNvPr>
          <p:cNvSpPr txBox="1"/>
          <p:nvPr/>
        </p:nvSpPr>
        <p:spPr>
          <a:xfrm>
            <a:off x="1772495" y="6168266"/>
            <a:ext cx="9905365" cy="499624"/>
          </a:xfrm>
          <a:prstGeom prst="rect">
            <a:avLst/>
          </a:prstGeom>
          <a:noFill/>
        </p:spPr>
        <p:txBody>
          <a:bodyPr wrap="square" rtlCol="0">
            <a:spAutoFit/>
          </a:bodyPr>
          <a:lstStyle/>
          <a:p>
            <a:pPr algn="ctr" fontAlgn="auto">
              <a:lnSpc>
                <a:spcPct val="150000"/>
              </a:lnSpc>
            </a:pPr>
            <a:r>
              <a:rPr lang="zh-CN" altLang="en-US" sz="2000">
                <a:solidFill>
                  <a:schemeClr val="tx1">
                    <a:lumMod val="75000"/>
                    <a:lumOff val="25000"/>
                  </a:schemeClr>
                </a:solidFill>
                <a:latin typeface="微软雅黑" panose="020B0503020204020204" charset="-122"/>
                <a:ea typeface="微软雅黑" panose="020B0503020204020204" charset="-122"/>
              </a:rPr>
              <a:t>图</a:t>
            </a:r>
            <a:r>
              <a:rPr lang="en-US" altLang="zh-CN" sz="2000">
                <a:solidFill>
                  <a:schemeClr val="tx1">
                    <a:lumMod val="75000"/>
                    <a:lumOff val="25000"/>
                  </a:schemeClr>
                </a:solidFill>
                <a:latin typeface="微软雅黑" panose="020B0503020204020204" charset="-122"/>
                <a:ea typeface="微软雅黑" panose="020B0503020204020204" charset="-122"/>
              </a:rPr>
              <a:t>1 </a:t>
            </a:r>
            <a:r>
              <a:rPr lang="zh-CN" altLang="en-US" sz="2000" dirty="0">
                <a:solidFill>
                  <a:schemeClr val="tx1">
                    <a:lumMod val="75000"/>
                    <a:lumOff val="25000"/>
                  </a:schemeClr>
                </a:solidFill>
                <a:latin typeface="微软雅黑" panose="020B0503020204020204" charset="-122"/>
                <a:ea typeface="微软雅黑" panose="020B0503020204020204" charset="-122"/>
              </a:rPr>
              <a:t>整体架构图</a:t>
            </a:r>
          </a:p>
        </p:txBody>
      </p:sp>
      <p:sp>
        <p:nvSpPr>
          <p:cNvPr id="51" name="文本框 50">
            <a:extLst>
              <a:ext uri="{FF2B5EF4-FFF2-40B4-BE49-F238E27FC236}">
                <a16:creationId xmlns:a16="http://schemas.microsoft.com/office/drawing/2014/main" id="{CCCD4565-2F08-4357-ACBB-F33C7918DF02}"/>
              </a:ext>
            </a:extLst>
          </p:cNvPr>
          <p:cNvSpPr txBox="1"/>
          <p:nvPr/>
        </p:nvSpPr>
        <p:spPr>
          <a:xfrm>
            <a:off x="266065" y="4680337"/>
            <a:ext cx="1512570" cy="707886"/>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8137" y="182148"/>
            <a:ext cx="4725295" cy="523116"/>
            <a:chOff x="274214" y="217809"/>
            <a:chExt cx="3937746" cy="435930"/>
          </a:xfrm>
        </p:grpSpPr>
        <p:grpSp>
          <p:nvGrpSpPr>
            <p:cNvPr id="3" name="组合 2"/>
            <p:cNvGrpSpPr/>
            <p:nvPr/>
          </p:nvGrpSpPr>
          <p:grpSpPr>
            <a:xfrm>
              <a:off x="274214" y="217809"/>
              <a:ext cx="454527" cy="435930"/>
              <a:chOff x="683568" y="1489348"/>
              <a:chExt cx="2638425" cy="2530475"/>
            </a:xfrm>
          </p:grpSpPr>
          <p:sp>
            <p:nvSpPr>
              <p:cNvPr id="5" name="Freeform 7"/>
              <p:cNvSpPr/>
              <p:nvPr/>
            </p:nvSpPr>
            <p:spPr bwMode="auto">
              <a:xfrm>
                <a:off x="683568" y="1489348"/>
                <a:ext cx="2638425" cy="1771650"/>
              </a:xfrm>
              <a:custGeom>
                <a:avLst/>
                <a:gdLst>
                  <a:gd name="T0" fmla="*/ 0 w 16620"/>
                  <a:gd name="T1" fmla="*/ 4462 h 11158"/>
                  <a:gd name="T2" fmla="*/ 65 w 16620"/>
                  <a:gd name="T3" fmla="*/ 4480 h 11158"/>
                  <a:gd name="T4" fmla="*/ 128 w 16620"/>
                  <a:gd name="T5" fmla="*/ 4494 h 11158"/>
                  <a:gd name="T6" fmla="*/ 188 w 16620"/>
                  <a:gd name="T7" fmla="*/ 4509 h 11158"/>
                  <a:gd name="T8" fmla="*/ 246 w 16620"/>
                  <a:gd name="T9" fmla="*/ 4521 h 11158"/>
                  <a:gd name="T10" fmla="*/ 353 w 16620"/>
                  <a:gd name="T11" fmla="*/ 4545 h 11158"/>
                  <a:gd name="T12" fmla="*/ 450 w 16620"/>
                  <a:gd name="T13" fmla="*/ 4568 h 11158"/>
                  <a:gd name="T14" fmla="*/ 495 w 16620"/>
                  <a:gd name="T15" fmla="*/ 4580 h 11158"/>
                  <a:gd name="T16" fmla="*/ 538 w 16620"/>
                  <a:gd name="T17" fmla="*/ 4591 h 11158"/>
                  <a:gd name="T18" fmla="*/ 579 w 16620"/>
                  <a:gd name="T19" fmla="*/ 4603 h 11158"/>
                  <a:gd name="T20" fmla="*/ 616 w 16620"/>
                  <a:gd name="T21" fmla="*/ 4616 h 11158"/>
                  <a:gd name="T22" fmla="*/ 652 w 16620"/>
                  <a:gd name="T23" fmla="*/ 4631 h 11158"/>
                  <a:gd name="T24" fmla="*/ 686 w 16620"/>
                  <a:gd name="T25" fmla="*/ 4645 h 11158"/>
                  <a:gd name="T26" fmla="*/ 717 w 16620"/>
                  <a:gd name="T27" fmla="*/ 4663 h 11158"/>
                  <a:gd name="T28" fmla="*/ 747 w 16620"/>
                  <a:gd name="T29" fmla="*/ 4682 h 11158"/>
                  <a:gd name="T30" fmla="*/ 774 w 16620"/>
                  <a:gd name="T31" fmla="*/ 4702 h 11158"/>
                  <a:gd name="T32" fmla="*/ 799 w 16620"/>
                  <a:gd name="T33" fmla="*/ 4725 h 11158"/>
                  <a:gd name="T34" fmla="*/ 822 w 16620"/>
                  <a:gd name="T35" fmla="*/ 4750 h 11158"/>
                  <a:gd name="T36" fmla="*/ 843 w 16620"/>
                  <a:gd name="T37" fmla="*/ 4779 h 11158"/>
                  <a:gd name="T38" fmla="*/ 862 w 16620"/>
                  <a:gd name="T39" fmla="*/ 4810 h 11158"/>
                  <a:gd name="T40" fmla="*/ 880 w 16620"/>
                  <a:gd name="T41" fmla="*/ 4845 h 11158"/>
                  <a:gd name="T42" fmla="*/ 895 w 16620"/>
                  <a:gd name="T43" fmla="*/ 4882 h 11158"/>
                  <a:gd name="T44" fmla="*/ 909 w 16620"/>
                  <a:gd name="T45" fmla="*/ 4924 h 11158"/>
                  <a:gd name="T46" fmla="*/ 921 w 16620"/>
                  <a:gd name="T47" fmla="*/ 4969 h 11158"/>
                  <a:gd name="T48" fmla="*/ 932 w 16620"/>
                  <a:gd name="T49" fmla="*/ 5019 h 11158"/>
                  <a:gd name="T50" fmla="*/ 940 w 16620"/>
                  <a:gd name="T51" fmla="*/ 5073 h 11158"/>
                  <a:gd name="T52" fmla="*/ 947 w 16620"/>
                  <a:gd name="T53" fmla="*/ 5133 h 11158"/>
                  <a:gd name="T54" fmla="*/ 953 w 16620"/>
                  <a:gd name="T55" fmla="*/ 5196 h 11158"/>
                  <a:gd name="T56" fmla="*/ 956 w 16620"/>
                  <a:gd name="T57" fmla="*/ 5264 h 11158"/>
                  <a:gd name="T58" fmla="*/ 958 w 16620"/>
                  <a:gd name="T59" fmla="*/ 5339 h 11158"/>
                  <a:gd name="T60" fmla="*/ 959 w 16620"/>
                  <a:gd name="T61" fmla="*/ 5419 h 11158"/>
                  <a:gd name="T62" fmla="*/ 959 w 16620"/>
                  <a:gd name="T63" fmla="*/ 11158 h 11158"/>
                  <a:gd name="T64" fmla="*/ 1598 w 16620"/>
                  <a:gd name="T65" fmla="*/ 11158 h 11158"/>
                  <a:gd name="T66" fmla="*/ 1598 w 16620"/>
                  <a:gd name="T67" fmla="*/ 5419 h 11158"/>
                  <a:gd name="T68" fmla="*/ 8330 w 16620"/>
                  <a:gd name="T69" fmla="*/ 9211 h 11158"/>
                  <a:gd name="T70" fmla="*/ 16517 w 16620"/>
                  <a:gd name="T71" fmla="*/ 4292 h 11158"/>
                  <a:gd name="T72" fmla="*/ 16620 w 16620"/>
                  <a:gd name="T73" fmla="*/ 3825 h 11158"/>
                  <a:gd name="T74" fmla="*/ 8310 w 16620"/>
                  <a:gd name="T75" fmla="*/ 0 h 11158"/>
                  <a:gd name="T76" fmla="*/ 0 w 16620"/>
                  <a:gd name="T77" fmla="*/ 3825 h 11158"/>
                  <a:gd name="T78" fmla="*/ 0 w 16620"/>
                  <a:gd name="T79" fmla="*/ 4462 h 1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20" h="11158">
                    <a:moveTo>
                      <a:pt x="0" y="4462"/>
                    </a:moveTo>
                    <a:lnTo>
                      <a:pt x="65" y="4480"/>
                    </a:lnTo>
                    <a:lnTo>
                      <a:pt x="128" y="4494"/>
                    </a:lnTo>
                    <a:lnTo>
                      <a:pt x="188" y="4509"/>
                    </a:lnTo>
                    <a:lnTo>
                      <a:pt x="246" y="4521"/>
                    </a:lnTo>
                    <a:lnTo>
                      <a:pt x="353" y="4545"/>
                    </a:lnTo>
                    <a:lnTo>
                      <a:pt x="450" y="4568"/>
                    </a:lnTo>
                    <a:lnTo>
                      <a:pt x="495" y="4580"/>
                    </a:lnTo>
                    <a:lnTo>
                      <a:pt x="538" y="4591"/>
                    </a:lnTo>
                    <a:lnTo>
                      <a:pt x="579" y="4603"/>
                    </a:lnTo>
                    <a:lnTo>
                      <a:pt x="616" y="4616"/>
                    </a:lnTo>
                    <a:lnTo>
                      <a:pt x="652" y="4631"/>
                    </a:lnTo>
                    <a:lnTo>
                      <a:pt x="686" y="4645"/>
                    </a:lnTo>
                    <a:lnTo>
                      <a:pt x="717" y="4663"/>
                    </a:lnTo>
                    <a:lnTo>
                      <a:pt x="747" y="4682"/>
                    </a:lnTo>
                    <a:lnTo>
                      <a:pt x="774" y="4702"/>
                    </a:lnTo>
                    <a:lnTo>
                      <a:pt x="799" y="4725"/>
                    </a:lnTo>
                    <a:lnTo>
                      <a:pt x="822" y="4750"/>
                    </a:lnTo>
                    <a:lnTo>
                      <a:pt x="843" y="4779"/>
                    </a:lnTo>
                    <a:lnTo>
                      <a:pt x="862" y="4810"/>
                    </a:lnTo>
                    <a:lnTo>
                      <a:pt x="880" y="4845"/>
                    </a:lnTo>
                    <a:lnTo>
                      <a:pt x="895" y="4882"/>
                    </a:lnTo>
                    <a:lnTo>
                      <a:pt x="909" y="4924"/>
                    </a:lnTo>
                    <a:lnTo>
                      <a:pt x="921" y="4969"/>
                    </a:lnTo>
                    <a:lnTo>
                      <a:pt x="932" y="5019"/>
                    </a:lnTo>
                    <a:lnTo>
                      <a:pt x="940" y="5073"/>
                    </a:lnTo>
                    <a:lnTo>
                      <a:pt x="947" y="5133"/>
                    </a:lnTo>
                    <a:lnTo>
                      <a:pt x="953" y="5196"/>
                    </a:lnTo>
                    <a:lnTo>
                      <a:pt x="956" y="5264"/>
                    </a:lnTo>
                    <a:lnTo>
                      <a:pt x="958" y="5339"/>
                    </a:lnTo>
                    <a:lnTo>
                      <a:pt x="959" y="5419"/>
                    </a:lnTo>
                    <a:lnTo>
                      <a:pt x="959" y="11158"/>
                    </a:lnTo>
                    <a:lnTo>
                      <a:pt x="1598" y="11158"/>
                    </a:lnTo>
                    <a:lnTo>
                      <a:pt x="1598" y="5419"/>
                    </a:lnTo>
                    <a:lnTo>
                      <a:pt x="8330" y="9211"/>
                    </a:lnTo>
                    <a:lnTo>
                      <a:pt x="16517" y="4292"/>
                    </a:lnTo>
                    <a:lnTo>
                      <a:pt x="16620" y="3825"/>
                    </a:lnTo>
                    <a:lnTo>
                      <a:pt x="8310" y="0"/>
                    </a:lnTo>
                    <a:lnTo>
                      <a:pt x="0" y="3825"/>
                    </a:lnTo>
                    <a:lnTo>
                      <a:pt x="0" y="4462"/>
                    </a:lnTo>
                    <a:close/>
                  </a:path>
                </a:pathLst>
              </a:custGeom>
              <a:solidFill>
                <a:schemeClr val="bg1"/>
              </a:solidFill>
              <a:ln>
                <a:noFill/>
              </a:ln>
            </p:spPr>
            <p:txBody>
              <a:bodyPr vert="horz" wrap="square" lIns="109728" tIns="54864" rIns="109728" bIns="54864" numCol="1" anchor="t" anchorCtr="0" compatLnSpc="1"/>
              <a:lstStyle/>
              <a:p>
                <a:endParaRPr lang="zh-CN" altLang="en-US" sz="2160"/>
              </a:p>
            </p:txBody>
          </p:sp>
          <p:sp>
            <p:nvSpPr>
              <p:cNvPr id="6" name="Freeform 8"/>
              <p:cNvSpPr/>
              <p:nvPr/>
            </p:nvSpPr>
            <p:spPr bwMode="auto">
              <a:xfrm>
                <a:off x="1039168" y="2502173"/>
                <a:ext cx="1927225" cy="1517650"/>
              </a:xfrm>
              <a:custGeom>
                <a:avLst/>
                <a:gdLst>
                  <a:gd name="T0" fmla="*/ 11030 w 12146"/>
                  <a:gd name="T1" fmla="*/ 4122 h 9555"/>
                  <a:gd name="T2" fmla="*/ 11252 w 12146"/>
                  <a:gd name="T3" fmla="*/ 4107 h 9555"/>
                  <a:gd name="T4" fmla="*/ 11385 w 12146"/>
                  <a:gd name="T5" fmla="*/ 4096 h 9555"/>
                  <a:gd name="T6" fmla="*/ 11507 w 12146"/>
                  <a:gd name="T7" fmla="*/ 4083 h 9555"/>
                  <a:gd name="T8" fmla="*/ 11617 w 12146"/>
                  <a:gd name="T9" fmla="*/ 4065 h 9555"/>
                  <a:gd name="T10" fmla="*/ 11717 w 12146"/>
                  <a:gd name="T11" fmla="*/ 4041 h 9555"/>
                  <a:gd name="T12" fmla="*/ 11805 w 12146"/>
                  <a:gd name="T13" fmla="*/ 4010 h 9555"/>
                  <a:gd name="T14" fmla="*/ 11883 w 12146"/>
                  <a:gd name="T15" fmla="*/ 3968 h 9555"/>
                  <a:gd name="T16" fmla="*/ 11949 w 12146"/>
                  <a:gd name="T17" fmla="*/ 3916 h 9555"/>
                  <a:gd name="T18" fmla="*/ 12006 w 12146"/>
                  <a:gd name="T19" fmla="*/ 3851 h 9555"/>
                  <a:gd name="T20" fmla="*/ 12053 w 12146"/>
                  <a:gd name="T21" fmla="*/ 3771 h 9555"/>
                  <a:gd name="T22" fmla="*/ 12090 w 12146"/>
                  <a:gd name="T23" fmla="*/ 3673 h 9555"/>
                  <a:gd name="T24" fmla="*/ 12117 w 12146"/>
                  <a:gd name="T25" fmla="*/ 3559 h 9555"/>
                  <a:gd name="T26" fmla="*/ 12136 w 12146"/>
                  <a:gd name="T27" fmla="*/ 3423 h 9555"/>
                  <a:gd name="T28" fmla="*/ 12144 w 12146"/>
                  <a:gd name="T29" fmla="*/ 3266 h 9555"/>
                  <a:gd name="T30" fmla="*/ 12146 w 12146"/>
                  <a:gd name="T31" fmla="*/ 309 h 9555"/>
                  <a:gd name="T32" fmla="*/ 6081 w 12146"/>
                  <a:gd name="T33" fmla="*/ 3512 h 9555"/>
                  <a:gd name="T34" fmla="*/ 0 w 12146"/>
                  <a:gd name="T35" fmla="*/ 309 h 9555"/>
                  <a:gd name="T36" fmla="*/ 0 w 12146"/>
                  <a:gd name="T37" fmla="*/ 3259 h 9555"/>
                  <a:gd name="T38" fmla="*/ 7 w 12146"/>
                  <a:gd name="T39" fmla="*/ 3402 h 9555"/>
                  <a:gd name="T40" fmla="*/ 19 w 12146"/>
                  <a:gd name="T41" fmla="*/ 3524 h 9555"/>
                  <a:gd name="T42" fmla="*/ 38 w 12146"/>
                  <a:gd name="T43" fmla="*/ 3628 h 9555"/>
                  <a:gd name="T44" fmla="*/ 64 w 12146"/>
                  <a:gd name="T45" fmla="*/ 3715 h 9555"/>
                  <a:gd name="T46" fmla="*/ 97 w 12146"/>
                  <a:gd name="T47" fmla="*/ 3788 h 9555"/>
                  <a:gd name="T48" fmla="*/ 137 w 12146"/>
                  <a:gd name="T49" fmla="*/ 3847 h 9555"/>
                  <a:gd name="T50" fmla="*/ 185 w 12146"/>
                  <a:gd name="T51" fmla="*/ 3896 h 9555"/>
                  <a:gd name="T52" fmla="*/ 241 w 12146"/>
                  <a:gd name="T53" fmla="*/ 3935 h 9555"/>
                  <a:gd name="T54" fmla="*/ 307 w 12146"/>
                  <a:gd name="T55" fmla="*/ 3967 h 9555"/>
                  <a:gd name="T56" fmla="*/ 381 w 12146"/>
                  <a:gd name="T57" fmla="*/ 3994 h 9555"/>
                  <a:gd name="T58" fmla="*/ 464 w 12146"/>
                  <a:gd name="T59" fmla="*/ 4018 h 9555"/>
                  <a:gd name="T60" fmla="*/ 606 w 12146"/>
                  <a:gd name="T61" fmla="*/ 4051 h 9555"/>
                  <a:gd name="T62" fmla="*/ 771 w 12146"/>
                  <a:gd name="T63" fmla="*/ 4089 h 9555"/>
                  <a:gd name="T64" fmla="*/ 894 w 12146"/>
                  <a:gd name="T65" fmla="*/ 4118 h 9555"/>
                  <a:gd name="T66" fmla="*/ 959 w 12146"/>
                  <a:gd name="T67" fmla="*/ 7005 h 9555"/>
                  <a:gd name="T68" fmla="*/ 2557 w 12146"/>
                  <a:gd name="T69" fmla="*/ 9555 h 9555"/>
                  <a:gd name="T70" fmla="*/ 4794 w 12146"/>
                  <a:gd name="T71" fmla="*/ 7005 h 9555"/>
                  <a:gd name="T72" fmla="*/ 7352 w 12146"/>
                  <a:gd name="T73" fmla="*/ 9555 h 9555"/>
                  <a:gd name="T74" fmla="*/ 9589 w 12146"/>
                  <a:gd name="T75" fmla="*/ 7005 h 9555"/>
                  <a:gd name="T76" fmla="*/ 10867 w 12146"/>
                  <a:gd name="T77" fmla="*/ 4135 h 9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46" h="9555">
                    <a:moveTo>
                      <a:pt x="10867" y="4135"/>
                    </a:moveTo>
                    <a:lnTo>
                      <a:pt x="11030" y="4122"/>
                    </a:lnTo>
                    <a:lnTo>
                      <a:pt x="11182" y="4112"/>
                    </a:lnTo>
                    <a:lnTo>
                      <a:pt x="11252" y="4107"/>
                    </a:lnTo>
                    <a:lnTo>
                      <a:pt x="11321" y="4101"/>
                    </a:lnTo>
                    <a:lnTo>
                      <a:pt x="11385" y="4096"/>
                    </a:lnTo>
                    <a:lnTo>
                      <a:pt x="11447" y="4090"/>
                    </a:lnTo>
                    <a:lnTo>
                      <a:pt x="11507" y="4083"/>
                    </a:lnTo>
                    <a:lnTo>
                      <a:pt x="11564" y="4074"/>
                    </a:lnTo>
                    <a:lnTo>
                      <a:pt x="11617" y="4065"/>
                    </a:lnTo>
                    <a:lnTo>
                      <a:pt x="11669" y="4054"/>
                    </a:lnTo>
                    <a:lnTo>
                      <a:pt x="11717" y="4041"/>
                    </a:lnTo>
                    <a:lnTo>
                      <a:pt x="11762" y="4027"/>
                    </a:lnTo>
                    <a:lnTo>
                      <a:pt x="11805" y="4010"/>
                    </a:lnTo>
                    <a:lnTo>
                      <a:pt x="11845" y="3990"/>
                    </a:lnTo>
                    <a:lnTo>
                      <a:pt x="11883" y="3968"/>
                    </a:lnTo>
                    <a:lnTo>
                      <a:pt x="11917" y="3943"/>
                    </a:lnTo>
                    <a:lnTo>
                      <a:pt x="11949" y="3916"/>
                    </a:lnTo>
                    <a:lnTo>
                      <a:pt x="11979" y="3885"/>
                    </a:lnTo>
                    <a:lnTo>
                      <a:pt x="12006" y="3851"/>
                    </a:lnTo>
                    <a:lnTo>
                      <a:pt x="12031" y="3812"/>
                    </a:lnTo>
                    <a:lnTo>
                      <a:pt x="12053" y="3771"/>
                    </a:lnTo>
                    <a:lnTo>
                      <a:pt x="12073" y="3724"/>
                    </a:lnTo>
                    <a:lnTo>
                      <a:pt x="12090" y="3673"/>
                    </a:lnTo>
                    <a:lnTo>
                      <a:pt x="12105" y="3618"/>
                    </a:lnTo>
                    <a:lnTo>
                      <a:pt x="12117" y="3559"/>
                    </a:lnTo>
                    <a:lnTo>
                      <a:pt x="12128" y="3493"/>
                    </a:lnTo>
                    <a:lnTo>
                      <a:pt x="12136" y="3423"/>
                    </a:lnTo>
                    <a:lnTo>
                      <a:pt x="12141" y="3347"/>
                    </a:lnTo>
                    <a:lnTo>
                      <a:pt x="12144" y="3266"/>
                    </a:lnTo>
                    <a:lnTo>
                      <a:pt x="12146" y="3179"/>
                    </a:lnTo>
                    <a:lnTo>
                      <a:pt x="12146" y="309"/>
                    </a:lnTo>
                    <a:lnTo>
                      <a:pt x="11973" y="19"/>
                    </a:lnTo>
                    <a:lnTo>
                      <a:pt x="6081" y="3512"/>
                    </a:lnTo>
                    <a:lnTo>
                      <a:pt x="182" y="0"/>
                    </a:lnTo>
                    <a:lnTo>
                      <a:pt x="0" y="309"/>
                    </a:lnTo>
                    <a:lnTo>
                      <a:pt x="0" y="3179"/>
                    </a:lnTo>
                    <a:lnTo>
                      <a:pt x="0" y="3259"/>
                    </a:lnTo>
                    <a:lnTo>
                      <a:pt x="4" y="3332"/>
                    </a:lnTo>
                    <a:lnTo>
                      <a:pt x="7" y="3402"/>
                    </a:lnTo>
                    <a:lnTo>
                      <a:pt x="12" y="3465"/>
                    </a:lnTo>
                    <a:lnTo>
                      <a:pt x="19" y="3524"/>
                    </a:lnTo>
                    <a:lnTo>
                      <a:pt x="27" y="3579"/>
                    </a:lnTo>
                    <a:lnTo>
                      <a:pt x="38" y="3628"/>
                    </a:lnTo>
                    <a:lnTo>
                      <a:pt x="50" y="3673"/>
                    </a:lnTo>
                    <a:lnTo>
                      <a:pt x="64" y="3715"/>
                    </a:lnTo>
                    <a:lnTo>
                      <a:pt x="79" y="3753"/>
                    </a:lnTo>
                    <a:lnTo>
                      <a:pt x="97" y="3788"/>
                    </a:lnTo>
                    <a:lnTo>
                      <a:pt x="116" y="3819"/>
                    </a:lnTo>
                    <a:lnTo>
                      <a:pt x="137" y="3847"/>
                    </a:lnTo>
                    <a:lnTo>
                      <a:pt x="160" y="3873"/>
                    </a:lnTo>
                    <a:lnTo>
                      <a:pt x="185" y="3896"/>
                    </a:lnTo>
                    <a:lnTo>
                      <a:pt x="212" y="3916"/>
                    </a:lnTo>
                    <a:lnTo>
                      <a:pt x="241" y="3935"/>
                    </a:lnTo>
                    <a:lnTo>
                      <a:pt x="274" y="3952"/>
                    </a:lnTo>
                    <a:lnTo>
                      <a:pt x="307" y="3967"/>
                    </a:lnTo>
                    <a:lnTo>
                      <a:pt x="343" y="3982"/>
                    </a:lnTo>
                    <a:lnTo>
                      <a:pt x="381" y="3994"/>
                    </a:lnTo>
                    <a:lnTo>
                      <a:pt x="421" y="4007"/>
                    </a:lnTo>
                    <a:lnTo>
                      <a:pt x="464" y="4018"/>
                    </a:lnTo>
                    <a:lnTo>
                      <a:pt x="508" y="4030"/>
                    </a:lnTo>
                    <a:lnTo>
                      <a:pt x="606" y="4051"/>
                    </a:lnTo>
                    <a:lnTo>
                      <a:pt x="713" y="4075"/>
                    </a:lnTo>
                    <a:lnTo>
                      <a:pt x="771" y="4089"/>
                    </a:lnTo>
                    <a:lnTo>
                      <a:pt x="831" y="4102"/>
                    </a:lnTo>
                    <a:lnTo>
                      <a:pt x="894" y="4118"/>
                    </a:lnTo>
                    <a:lnTo>
                      <a:pt x="959" y="4135"/>
                    </a:lnTo>
                    <a:lnTo>
                      <a:pt x="959" y="7005"/>
                    </a:lnTo>
                    <a:lnTo>
                      <a:pt x="2557" y="7005"/>
                    </a:lnTo>
                    <a:lnTo>
                      <a:pt x="2557" y="9555"/>
                    </a:lnTo>
                    <a:lnTo>
                      <a:pt x="4794" y="9555"/>
                    </a:lnTo>
                    <a:lnTo>
                      <a:pt x="4794" y="7005"/>
                    </a:lnTo>
                    <a:lnTo>
                      <a:pt x="7352" y="7005"/>
                    </a:lnTo>
                    <a:lnTo>
                      <a:pt x="7352" y="9555"/>
                    </a:lnTo>
                    <a:lnTo>
                      <a:pt x="9589" y="9555"/>
                    </a:lnTo>
                    <a:lnTo>
                      <a:pt x="9589" y="7005"/>
                    </a:lnTo>
                    <a:lnTo>
                      <a:pt x="10867" y="7005"/>
                    </a:lnTo>
                    <a:lnTo>
                      <a:pt x="10867" y="4135"/>
                    </a:lnTo>
                    <a:close/>
                  </a:path>
                </a:pathLst>
              </a:custGeom>
              <a:solidFill>
                <a:schemeClr val="bg1"/>
              </a:solidFill>
              <a:ln>
                <a:noFill/>
              </a:ln>
            </p:spPr>
            <p:txBody>
              <a:bodyPr vert="horz" wrap="square" lIns="109728" tIns="54864" rIns="109728" bIns="54864" numCol="1" anchor="t" anchorCtr="0" compatLnSpc="1"/>
              <a:lstStyle/>
              <a:p>
                <a:endParaRPr lang="zh-CN" altLang="en-US" sz="2160"/>
              </a:p>
            </p:txBody>
          </p:sp>
        </p:grpSp>
        <p:sp>
          <p:nvSpPr>
            <p:cNvPr id="4" name="TextBox 3"/>
            <p:cNvSpPr txBox="1"/>
            <p:nvPr/>
          </p:nvSpPr>
          <p:spPr>
            <a:xfrm>
              <a:off x="728742" y="235719"/>
              <a:ext cx="3483218" cy="383646"/>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研究方法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预测可用性</a:t>
              </a:r>
            </a:p>
          </p:txBody>
        </p:sp>
      </p:grpSp>
      <p:sp>
        <p:nvSpPr>
          <p:cNvPr id="17" name="矩形 16"/>
          <p:cNvSpPr/>
          <p:nvPr/>
        </p:nvSpPr>
        <p:spPr>
          <a:xfrm>
            <a:off x="609600" y="4091940"/>
            <a:ext cx="4361815" cy="553085"/>
          </a:xfrm>
          <a:prstGeom prst="rect">
            <a:avLst/>
          </a:prstGeom>
        </p:spPr>
        <p:txBody>
          <a:bodyPr wrap="square">
            <a:spAutoFit/>
          </a:bodyPr>
          <a:lstStyle/>
          <a:p>
            <a:pPr>
              <a:lnSpc>
                <a:spcPct val="150000"/>
              </a:lnSpc>
            </a:pP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10</a:t>
            </a:r>
          </a:p>
        </p:txBody>
      </p:sp>
      <p:sp>
        <p:nvSpPr>
          <p:cNvPr id="42" name="矩形 3"/>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研究方法</a:t>
            </a:r>
          </a:p>
        </p:txBody>
      </p:sp>
      <p:grpSp>
        <p:nvGrpSpPr>
          <p:cNvPr id="58" name="组合 57"/>
          <p:cNvGrpSpPr/>
          <p:nvPr/>
        </p:nvGrpSpPr>
        <p:grpSpPr>
          <a:xfrm>
            <a:off x="-10795" y="-184150"/>
            <a:ext cx="2152650" cy="7042150"/>
            <a:chOff x="-17" y="-290"/>
            <a:chExt cx="3390" cy="11090"/>
          </a:xfrm>
        </p:grpSpPr>
        <p:sp>
          <p:nvSpPr>
            <p:cNvPr id="59" name="矩形 5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0" name="矩形 5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4" name="文本框 63"/>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6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67" name="等腰三角形 66"/>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8" name="文本框 6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69" name="组合 68"/>
          <p:cNvGrpSpPr/>
          <p:nvPr/>
        </p:nvGrpSpPr>
        <p:grpSpPr>
          <a:xfrm>
            <a:off x="-10160" y="-170180"/>
            <a:ext cx="2154555" cy="7042150"/>
            <a:chOff x="-20" y="-290"/>
            <a:chExt cx="3393" cy="11090"/>
          </a:xfrm>
        </p:grpSpPr>
        <p:sp>
          <p:nvSpPr>
            <p:cNvPr id="70" name="矩形 69"/>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1" name="矩形 7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4" y="1583"/>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20" y="3011"/>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0" y="4443"/>
              <a:ext cx="2718"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7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grpSp>
      <p:sp>
        <p:nvSpPr>
          <p:cNvPr id="80" name="文本框 79"/>
          <p:cNvSpPr txBox="1"/>
          <p:nvPr/>
        </p:nvSpPr>
        <p:spPr>
          <a:xfrm>
            <a:off x="461010" y="576072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a:p>
        </p:txBody>
      </p:sp>
      <p:sp>
        <p:nvSpPr>
          <p:cNvPr id="40" name="文本框 39">
            <a:extLst>
              <a:ext uri="{FF2B5EF4-FFF2-40B4-BE49-F238E27FC236}">
                <a16:creationId xmlns:a16="http://schemas.microsoft.com/office/drawing/2014/main" id="{6039DCDC-0E1B-4B2F-87FB-0E4EC8CB555E}"/>
              </a:ext>
            </a:extLst>
          </p:cNvPr>
          <p:cNvSpPr txBox="1"/>
          <p:nvPr/>
        </p:nvSpPr>
        <p:spPr>
          <a:xfrm>
            <a:off x="324273" y="3565208"/>
            <a:ext cx="1840230" cy="52197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sym typeface="+mn-ea"/>
              </a:rPr>
              <a:t>研究方法</a:t>
            </a:r>
            <a:endParaRPr lang="zh-CN" altLang="en-US" sz="2800" b="1" dirty="0">
              <a:solidFill>
                <a:schemeClr val="bg1"/>
              </a:solidFill>
              <a:latin typeface="微软雅黑" panose="020B0503020204020204" pitchFamily="34" charset="-122"/>
            </a:endParaRPr>
          </a:p>
        </p:txBody>
      </p:sp>
      <p:sp>
        <p:nvSpPr>
          <p:cNvPr id="41" name="等腰三角形 40">
            <a:extLst>
              <a:ext uri="{FF2B5EF4-FFF2-40B4-BE49-F238E27FC236}">
                <a16:creationId xmlns:a16="http://schemas.microsoft.com/office/drawing/2014/main" id="{9909A401-943B-4CDE-88CD-20008EFA0382}"/>
              </a:ext>
            </a:extLst>
          </p:cNvPr>
          <p:cNvSpPr/>
          <p:nvPr/>
        </p:nvSpPr>
        <p:spPr>
          <a:xfrm rot="16200000">
            <a:off x="1884257" y="377444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7" name="文本框 36">
            <a:extLst>
              <a:ext uri="{FF2B5EF4-FFF2-40B4-BE49-F238E27FC236}">
                <a16:creationId xmlns:a16="http://schemas.microsoft.com/office/drawing/2014/main" id="{B883F30F-75C1-497B-9BED-A830A4B82D6E}"/>
              </a:ext>
            </a:extLst>
          </p:cNvPr>
          <p:cNvSpPr txBox="1"/>
          <p:nvPr/>
        </p:nvSpPr>
        <p:spPr>
          <a:xfrm>
            <a:off x="3775769" y="5886793"/>
            <a:ext cx="6415326" cy="499624"/>
          </a:xfrm>
          <a:prstGeom prst="rect">
            <a:avLst/>
          </a:prstGeom>
          <a:noFill/>
        </p:spPr>
        <p:txBody>
          <a:bodyPr wrap="square" rtlCol="0">
            <a:spAutoFit/>
          </a:bodyPr>
          <a:lstStyle/>
          <a:p>
            <a:pPr algn="ctr" fontAlgn="auto">
              <a:lnSpc>
                <a:spcPct val="150000"/>
              </a:lnSpc>
            </a:pPr>
            <a:r>
              <a:rPr lang="zh-CN" altLang="en-US" sz="2000">
                <a:solidFill>
                  <a:schemeClr val="tx1">
                    <a:lumMod val="75000"/>
                    <a:lumOff val="25000"/>
                  </a:schemeClr>
                </a:solidFill>
                <a:latin typeface="微软雅黑" panose="020B0503020204020204" charset="-122"/>
                <a:ea typeface="微软雅黑" panose="020B0503020204020204" charset="-122"/>
              </a:rPr>
              <a:t>图</a:t>
            </a:r>
            <a:r>
              <a:rPr lang="en-US" altLang="zh-CN" sz="2000">
                <a:solidFill>
                  <a:schemeClr val="tx1">
                    <a:lumMod val="75000"/>
                    <a:lumOff val="25000"/>
                  </a:schemeClr>
                </a:solidFill>
                <a:latin typeface="微软雅黑" panose="020B0503020204020204" charset="-122"/>
                <a:ea typeface="微软雅黑" panose="020B0503020204020204" charset="-122"/>
              </a:rPr>
              <a:t>2 SSCB</a:t>
            </a:r>
            <a:r>
              <a:rPr lang="zh-CN" altLang="en-US" sz="2000">
                <a:solidFill>
                  <a:schemeClr val="tx1">
                    <a:lumMod val="75000"/>
                    <a:lumOff val="25000"/>
                  </a:schemeClr>
                </a:solidFill>
                <a:latin typeface="微软雅黑" panose="020B0503020204020204" charset="-122"/>
                <a:ea typeface="微软雅黑" panose="020B0503020204020204" charset="-122"/>
              </a:rPr>
              <a:t>模块</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pic>
        <p:nvPicPr>
          <p:cNvPr id="38" name="图片 37">
            <a:extLst>
              <a:ext uri="{FF2B5EF4-FFF2-40B4-BE49-F238E27FC236}">
                <a16:creationId xmlns:a16="http://schemas.microsoft.com/office/drawing/2014/main" id="{E377BD32-8A65-496D-958C-1D9C051A2DB5}"/>
              </a:ext>
            </a:extLst>
          </p:cNvPr>
          <p:cNvPicPr>
            <a:picLocks noChangeAspect="1"/>
          </p:cNvPicPr>
          <p:nvPr/>
        </p:nvPicPr>
        <p:blipFill>
          <a:blip r:embed="rId3"/>
          <a:stretch>
            <a:fillRect/>
          </a:stretch>
        </p:blipFill>
        <p:spPr>
          <a:xfrm>
            <a:off x="3363917" y="2049168"/>
            <a:ext cx="7239030" cy="3590244"/>
          </a:xfrm>
          <a:prstGeom prst="rect">
            <a:avLst/>
          </a:prstGeom>
        </p:spPr>
      </p:pic>
      <p:sp>
        <p:nvSpPr>
          <p:cNvPr id="39" name="文本框 38">
            <a:extLst>
              <a:ext uri="{FF2B5EF4-FFF2-40B4-BE49-F238E27FC236}">
                <a16:creationId xmlns:a16="http://schemas.microsoft.com/office/drawing/2014/main" id="{B658A914-B9CC-4817-8CF3-45D67847FA55}"/>
              </a:ext>
            </a:extLst>
          </p:cNvPr>
          <p:cNvSpPr txBox="1"/>
          <p:nvPr/>
        </p:nvSpPr>
        <p:spPr>
          <a:xfrm>
            <a:off x="266065" y="4680337"/>
            <a:ext cx="1512570" cy="707886"/>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8137" y="182148"/>
            <a:ext cx="4725295" cy="523116"/>
            <a:chOff x="274214" y="217809"/>
            <a:chExt cx="3937746" cy="435930"/>
          </a:xfrm>
        </p:grpSpPr>
        <p:grpSp>
          <p:nvGrpSpPr>
            <p:cNvPr id="3" name="组合 2"/>
            <p:cNvGrpSpPr/>
            <p:nvPr/>
          </p:nvGrpSpPr>
          <p:grpSpPr>
            <a:xfrm>
              <a:off x="274214" y="217809"/>
              <a:ext cx="454527" cy="435930"/>
              <a:chOff x="683568" y="1489348"/>
              <a:chExt cx="2638425" cy="2530475"/>
            </a:xfrm>
          </p:grpSpPr>
          <p:sp>
            <p:nvSpPr>
              <p:cNvPr id="5" name="Freeform 7"/>
              <p:cNvSpPr/>
              <p:nvPr/>
            </p:nvSpPr>
            <p:spPr bwMode="auto">
              <a:xfrm>
                <a:off x="683568" y="1489348"/>
                <a:ext cx="2638425" cy="1771650"/>
              </a:xfrm>
              <a:custGeom>
                <a:avLst/>
                <a:gdLst>
                  <a:gd name="T0" fmla="*/ 0 w 16620"/>
                  <a:gd name="T1" fmla="*/ 4462 h 11158"/>
                  <a:gd name="T2" fmla="*/ 65 w 16620"/>
                  <a:gd name="T3" fmla="*/ 4480 h 11158"/>
                  <a:gd name="T4" fmla="*/ 128 w 16620"/>
                  <a:gd name="T5" fmla="*/ 4494 h 11158"/>
                  <a:gd name="T6" fmla="*/ 188 w 16620"/>
                  <a:gd name="T7" fmla="*/ 4509 h 11158"/>
                  <a:gd name="T8" fmla="*/ 246 w 16620"/>
                  <a:gd name="T9" fmla="*/ 4521 h 11158"/>
                  <a:gd name="T10" fmla="*/ 353 w 16620"/>
                  <a:gd name="T11" fmla="*/ 4545 h 11158"/>
                  <a:gd name="T12" fmla="*/ 450 w 16620"/>
                  <a:gd name="T13" fmla="*/ 4568 h 11158"/>
                  <a:gd name="T14" fmla="*/ 495 w 16620"/>
                  <a:gd name="T15" fmla="*/ 4580 h 11158"/>
                  <a:gd name="T16" fmla="*/ 538 w 16620"/>
                  <a:gd name="T17" fmla="*/ 4591 h 11158"/>
                  <a:gd name="T18" fmla="*/ 579 w 16620"/>
                  <a:gd name="T19" fmla="*/ 4603 h 11158"/>
                  <a:gd name="T20" fmla="*/ 616 w 16620"/>
                  <a:gd name="T21" fmla="*/ 4616 h 11158"/>
                  <a:gd name="T22" fmla="*/ 652 w 16620"/>
                  <a:gd name="T23" fmla="*/ 4631 h 11158"/>
                  <a:gd name="T24" fmla="*/ 686 w 16620"/>
                  <a:gd name="T25" fmla="*/ 4645 h 11158"/>
                  <a:gd name="T26" fmla="*/ 717 w 16620"/>
                  <a:gd name="T27" fmla="*/ 4663 h 11158"/>
                  <a:gd name="T28" fmla="*/ 747 w 16620"/>
                  <a:gd name="T29" fmla="*/ 4682 h 11158"/>
                  <a:gd name="T30" fmla="*/ 774 w 16620"/>
                  <a:gd name="T31" fmla="*/ 4702 h 11158"/>
                  <a:gd name="T32" fmla="*/ 799 w 16620"/>
                  <a:gd name="T33" fmla="*/ 4725 h 11158"/>
                  <a:gd name="T34" fmla="*/ 822 w 16620"/>
                  <a:gd name="T35" fmla="*/ 4750 h 11158"/>
                  <a:gd name="T36" fmla="*/ 843 w 16620"/>
                  <a:gd name="T37" fmla="*/ 4779 h 11158"/>
                  <a:gd name="T38" fmla="*/ 862 w 16620"/>
                  <a:gd name="T39" fmla="*/ 4810 h 11158"/>
                  <a:gd name="T40" fmla="*/ 880 w 16620"/>
                  <a:gd name="T41" fmla="*/ 4845 h 11158"/>
                  <a:gd name="T42" fmla="*/ 895 w 16620"/>
                  <a:gd name="T43" fmla="*/ 4882 h 11158"/>
                  <a:gd name="T44" fmla="*/ 909 w 16620"/>
                  <a:gd name="T45" fmla="*/ 4924 h 11158"/>
                  <a:gd name="T46" fmla="*/ 921 w 16620"/>
                  <a:gd name="T47" fmla="*/ 4969 h 11158"/>
                  <a:gd name="T48" fmla="*/ 932 w 16620"/>
                  <a:gd name="T49" fmla="*/ 5019 h 11158"/>
                  <a:gd name="T50" fmla="*/ 940 w 16620"/>
                  <a:gd name="T51" fmla="*/ 5073 h 11158"/>
                  <a:gd name="T52" fmla="*/ 947 w 16620"/>
                  <a:gd name="T53" fmla="*/ 5133 h 11158"/>
                  <a:gd name="T54" fmla="*/ 953 w 16620"/>
                  <a:gd name="T55" fmla="*/ 5196 h 11158"/>
                  <a:gd name="T56" fmla="*/ 956 w 16620"/>
                  <a:gd name="T57" fmla="*/ 5264 h 11158"/>
                  <a:gd name="T58" fmla="*/ 958 w 16620"/>
                  <a:gd name="T59" fmla="*/ 5339 h 11158"/>
                  <a:gd name="T60" fmla="*/ 959 w 16620"/>
                  <a:gd name="T61" fmla="*/ 5419 h 11158"/>
                  <a:gd name="T62" fmla="*/ 959 w 16620"/>
                  <a:gd name="T63" fmla="*/ 11158 h 11158"/>
                  <a:gd name="T64" fmla="*/ 1598 w 16620"/>
                  <a:gd name="T65" fmla="*/ 11158 h 11158"/>
                  <a:gd name="T66" fmla="*/ 1598 w 16620"/>
                  <a:gd name="T67" fmla="*/ 5419 h 11158"/>
                  <a:gd name="T68" fmla="*/ 8330 w 16620"/>
                  <a:gd name="T69" fmla="*/ 9211 h 11158"/>
                  <a:gd name="T70" fmla="*/ 16517 w 16620"/>
                  <a:gd name="T71" fmla="*/ 4292 h 11158"/>
                  <a:gd name="T72" fmla="*/ 16620 w 16620"/>
                  <a:gd name="T73" fmla="*/ 3825 h 11158"/>
                  <a:gd name="T74" fmla="*/ 8310 w 16620"/>
                  <a:gd name="T75" fmla="*/ 0 h 11158"/>
                  <a:gd name="T76" fmla="*/ 0 w 16620"/>
                  <a:gd name="T77" fmla="*/ 3825 h 11158"/>
                  <a:gd name="T78" fmla="*/ 0 w 16620"/>
                  <a:gd name="T79" fmla="*/ 4462 h 1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20" h="11158">
                    <a:moveTo>
                      <a:pt x="0" y="4462"/>
                    </a:moveTo>
                    <a:lnTo>
                      <a:pt x="65" y="4480"/>
                    </a:lnTo>
                    <a:lnTo>
                      <a:pt x="128" y="4494"/>
                    </a:lnTo>
                    <a:lnTo>
                      <a:pt x="188" y="4509"/>
                    </a:lnTo>
                    <a:lnTo>
                      <a:pt x="246" y="4521"/>
                    </a:lnTo>
                    <a:lnTo>
                      <a:pt x="353" y="4545"/>
                    </a:lnTo>
                    <a:lnTo>
                      <a:pt x="450" y="4568"/>
                    </a:lnTo>
                    <a:lnTo>
                      <a:pt x="495" y="4580"/>
                    </a:lnTo>
                    <a:lnTo>
                      <a:pt x="538" y="4591"/>
                    </a:lnTo>
                    <a:lnTo>
                      <a:pt x="579" y="4603"/>
                    </a:lnTo>
                    <a:lnTo>
                      <a:pt x="616" y="4616"/>
                    </a:lnTo>
                    <a:lnTo>
                      <a:pt x="652" y="4631"/>
                    </a:lnTo>
                    <a:lnTo>
                      <a:pt x="686" y="4645"/>
                    </a:lnTo>
                    <a:lnTo>
                      <a:pt x="717" y="4663"/>
                    </a:lnTo>
                    <a:lnTo>
                      <a:pt x="747" y="4682"/>
                    </a:lnTo>
                    <a:lnTo>
                      <a:pt x="774" y="4702"/>
                    </a:lnTo>
                    <a:lnTo>
                      <a:pt x="799" y="4725"/>
                    </a:lnTo>
                    <a:lnTo>
                      <a:pt x="822" y="4750"/>
                    </a:lnTo>
                    <a:lnTo>
                      <a:pt x="843" y="4779"/>
                    </a:lnTo>
                    <a:lnTo>
                      <a:pt x="862" y="4810"/>
                    </a:lnTo>
                    <a:lnTo>
                      <a:pt x="880" y="4845"/>
                    </a:lnTo>
                    <a:lnTo>
                      <a:pt x="895" y="4882"/>
                    </a:lnTo>
                    <a:lnTo>
                      <a:pt x="909" y="4924"/>
                    </a:lnTo>
                    <a:lnTo>
                      <a:pt x="921" y="4969"/>
                    </a:lnTo>
                    <a:lnTo>
                      <a:pt x="932" y="5019"/>
                    </a:lnTo>
                    <a:lnTo>
                      <a:pt x="940" y="5073"/>
                    </a:lnTo>
                    <a:lnTo>
                      <a:pt x="947" y="5133"/>
                    </a:lnTo>
                    <a:lnTo>
                      <a:pt x="953" y="5196"/>
                    </a:lnTo>
                    <a:lnTo>
                      <a:pt x="956" y="5264"/>
                    </a:lnTo>
                    <a:lnTo>
                      <a:pt x="958" y="5339"/>
                    </a:lnTo>
                    <a:lnTo>
                      <a:pt x="959" y="5419"/>
                    </a:lnTo>
                    <a:lnTo>
                      <a:pt x="959" y="11158"/>
                    </a:lnTo>
                    <a:lnTo>
                      <a:pt x="1598" y="11158"/>
                    </a:lnTo>
                    <a:lnTo>
                      <a:pt x="1598" y="5419"/>
                    </a:lnTo>
                    <a:lnTo>
                      <a:pt x="8330" y="9211"/>
                    </a:lnTo>
                    <a:lnTo>
                      <a:pt x="16517" y="4292"/>
                    </a:lnTo>
                    <a:lnTo>
                      <a:pt x="16620" y="3825"/>
                    </a:lnTo>
                    <a:lnTo>
                      <a:pt x="8310" y="0"/>
                    </a:lnTo>
                    <a:lnTo>
                      <a:pt x="0" y="3825"/>
                    </a:lnTo>
                    <a:lnTo>
                      <a:pt x="0" y="4462"/>
                    </a:lnTo>
                    <a:close/>
                  </a:path>
                </a:pathLst>
              </a:custGeom>
              <a:solidFill>
                <a:schemeClr val="bg1"/>
              </a:solidFill>
              <a:ln>
                <a:noFill/>
              </a:ln>
            </p:spPr>
            <p:txBody>
              <a:bodyPr vert="horz" wrap="square" lIns="109728" tIns="54864" rIns="109728" bIns="54864" numCol="1" anchor="t" anchorCtr="0" compatLnSpc="1"/>
              <a:lstStyle/>
              <a:p>
                <a:endParaRPr lang="zh-CN" altLang="en-US" sz="2160"/>
              </a:p>
            </p:txBody>
          </p:sp>
          <p:sp>
            <p:nvSpPr>
              <p:cNvPr id="6" name="Freeform 8"/>
              <p:cNvSpPr/>
              <p:nvPr/>
            </p:nvSpPr>
            <p:spPr bwMode="auto">
              <a:xfrm>
                <a:off x="1039168" y="2502173"/>
                <a:ext cx="1927225" cy="1517650"/>
              </a:xfrm>
              <a:custGeom>
                <a:avLst/>
                <a:gdLst>
                  <a:gd name="T0" fmla="*/ 11030 w 12146"/>
                  <a:gd name="T1" fmla="*/ 4122 h 9555"/>
                  <a:gd name="T2" fmla="*/ 11252 w 12146"/>
                  <a:gd name="T3" fmla="*/ 4107 h 9555"/>
                  <a:gd name="T4" fmla="*/ 11385 w 12146"/>
                  <a:gd name="T5" fmla="*/ 4096 h 9555"/>
                  <a:gd name="T6" fmla="*/ 11507 w 12146"/>
                  <a:gd name="T7" fmla="*/ 4083 h 9555"/>
                  <a:gd name="T8" fmla="*/ 11617 w 12146"/>
                  <a:gd name="T9" fmla="*/ 4065 h 9555"/>
                  <a:gd name="T10" fmla="*/ 11717 w 12146"/>
                  <a:gd name="T11" fmla="*/ 4041 h 9555"/>
                  <a:gd name="T12" fmla="*/ 11805 w 12146"/>
                  <a:gd name="T13" fmla="*/ 4010 h 9555"/>
                  <a:gd name="T14" fmla="*/ 11883 w 12146"/>
                  <a:gd name="T15" fmla="*/ 3968 h 9555"/>
                  <a:gd name="T16" fmla="*/ 11949 w 12146"/>
                  <a:gd name="T17" fmla="*/ 3916 h 9555"/>
                  <a:gd name="T18" fmla="*/ 12006 w 12146"/>
                  <a:gd name="T19" fmla="*/ 3851 h 9555"/>
                  <a:gd name="T20" fmla="*/ 12053 w 12146"/>
                  <a:gd name="T21" fmla="*/ 3771 h 9555"/>
                  <a:gd name="T22" fmla="*/ 12090 w 12146"/>
                  <a:gd name="T23" fmla="*/ 3673 h 9555"/>
                  <a:gd name="T24" fmla="*/ 12117 w 12146"/>
                  <a:gd name="T25" fmla="*/ 3559 h 9555"/>
                  <a:gd name="T26" fmla="*/ 12136 w 12146"/>
                  <a:gd name="T27" fmla="*/ 3423 h 9555"/>
                  <a:gd name="T28" fmla="*/ 12144 w 12146"/>
                  <a:gd name="T29" fmla="*/ 3266 h 9555"/>
                  <a:gd name="T30" fmla="*/ 12146 w 12146"/>
                  <a:gd name="T31" fmla="*/ 309 h 9555"/>
                  <a:gd name="T32" fmla="*/ 6081 w 12146"/>
                  <a:gd name="T33" fmla="*/ 3512 h 9555"/>
                  <a:gd name="T34" fmla="*/ 0 w 12146"/>
                  <a:gd name="T35" fmla="*/ 309 h 9555"/>
                  <a:gd name="T36" fmla="*/ 0 w 12146"/>
                  <a:gd name="T37" fmla="*/ 3259 h 9555"/>
                  <a:gd name="T38" fmla="*/ 7 w 12146"/>
                  <a:gd name="T39" fmla="*/ 3402 h 9555"/>
                  <a:gd name="T40" fmla="*/ 19 w 12146"/>
                  <a:gd name="T41" fmla="*/ 3524 h 9555"/>
                  <a:gd name="T42" fmla="*/ 38 w 12146"/>
                  <a:gd name="T43" fmla="*/ 3628 h 9555"/>
                  <a:gd name="T44" fmla="*/ 64 w 12146"/>
                  <a:gd name="T45" fmla="*/ 3715 h 9555"/>
                  <a:gd name="T46" fmla="*/ 97 w 12146"/>
                  <a:gd name="T47" fmla="*/ 3788 h 9555"/>
                  <a:gd name="T48" fmla="*/ 137 w 12146"/>
                  <a:gd name="T49" fmla="*/ 3847 h 9555"/>
                  <a:gd name="T50" fmla="*/ 185 w 12146"/>
                  <a:gd name="T51" fmla="*/ 3896 h 9555"/>
                  <a:gd name="T52" fmla="*/ 241 w 12146"/>
                  <a:gd name="T53" fmla="*/ 3935 h 9555"/>
                  <a:gd name="T54" fmla="*/ 307 w 12146"/>
                  <a:gd name="T55" fmla="*/ 3967 h 9555"/>
                  <a:gd name="T56" fmla="*/ 381 w 12146"/>
                  <a:gd name="T57" fmla="*/ 3994 h 9555"/>
                  <a:gd name="T58" fmla="*/ 464 w 12146"/>
                  <a:gd name="T59" fmla="*/ 4018 h 9555"/>
                  <a:gd name="T60" fmla="*/ 606 w 12146"/>
                  <a:gd name="T61" fmla="*/ 4051 h 9555"/>
                  <a:gd name="T62" fmla="*/ 771 w 12146"/>
                  <a:gd name="T63" fmla="*/ 4089 h 9555"/>
                  <a:gd name="T64" fmla="*/ 894 w 12146"/>
                  <a:gd name="T65" fmla="*/ 4118 h 9555"/>
                  <a:gd name="T66" fmla="*/ 959 w 12146"/>
                  <a:gd name="T67" fmla="*/ 7005 h 9555"/>
                  <a:gd name="T68" fmla="*/ 2557 w 12146"/>
                  <a:gd name="T69" fmla="*/ 9555 h 9555"/>
                  <a:gd name="T70" fmla="*/ 4794 w 12146"/>
                  <a:gd name="T71" fmla="*/ 7005 h 9555"/>
                  <a:gd name="T72" fmla="*/ 7352 w 12146"/>
                  <a:gd name="T73" fmla="*/ 9555 h 9555"/>
                  <a:gd name="T74" fmla="*/ 9589 w 12146"/>
                  <a:gd name="T75" fmla="*/ 7005 h 9555"/>
                  <a:gd name="T76" fmla="*/ 10867 w 12146"/>
                  <a:gd name="T77" fmla="*/ 4135 h 9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46" h="9555">
                    <a:moveTo>
                      <a:pt x="10867" y="4135"/>
                    </a:moveTo>
                    <a:lnTo>
                      <a:pt x="11030" y="4122"/>
                    </a:lnTo>
                    <a:lnTo>
                      <a:pt x="11182" y="4112"/>
                    </a:lnTo>
                    <a:lnTo>
                      <a:pt x="11252" y="4107"/>
                    </a:lnTo>
                    <a:lnTo>
                      <a:pt x="11321" y="4101"/>
                    </a:lnTo>
                    <a:lnTo>
                      <a:pt x="11385" y="4096"/>
                    </a:lnTo>
                    <a:lnTo>
                      <a:pt x="11447" y="4090"/>
                    </a:lnTo>
                    <a:lnTo>
                      <a:pt x="11507" y="4083"/>
                    </a:lnTo>
                    <a:lnTo>
                      <a:pt x="11564" y="4074"/>
                    </a:lnTo>
                    <a:lnTo>
                      <a:pt x="11617" y="4065"/>
                    </a:lnTo>
                    <a:lnTo>
                      <a:pt x="11669" y="4054"/>
                    </a:lnTo>
                    <a:lnTo>
                      <a:pt x="11717" y="4041"/>
                    </a:lnTo>
                    <a:lnTo>
                      <a:pt x="11762" y="4027"/>
                    </a:lnTo>
                    <a:lnTo>
                      <a:pt x="11805" y="4010"/>
                    </a:lnTo>
                    <a:lnTo>
                      <a:pt x="11845" y="3990"/>
                    </a:lnTo>
                    <a:lnTo>
                      <a:pt x="11883" y="3968"/>
                    </a:lnTo>
                    <a:lnTo>
                      <a:pt x="11917" y="3943"/>
                    </a:lnTo>
                    <a:lnTo>
                      <a:pt x="11949" y="3916"/>
                    </a:lnTo>
                    <a:lnTo>
                      <a:pt x="11979" y="3885"/>
                    </a:lnTo>
                    <a:lnTo>
                      <a:pt x="12006" y="3851"/>
                    </a:lnTo>
                    <a:lnTo>
                      <a:pt x="12031" y="3812"/>
                    </a:lnTo>
                    <a:lnTo>
                      <a:pt x="12053" y="3771"/>
                    </a:lnTo>
                    <a:lnTo>
                      <a:pt x="12073" y="3724"/>
                    </a:lnTo>
                    <a:lnTo>
                      <a:pt x="12090" y="3673"/>
                    </a:lnTo>
                    <a:lnTo>
                      <a:pt x="12105" y="3618"/>
                    </a:lnTo>
                    <a:lnTo>
                      <a:pt x="12117" y="3559"/>
                    </a:lnTo>
                    <a:lnTo>
                      <a:pt x="12128" y="3493"/>
                    </a:lnTo>
                    <a:lnTo>
                      <a:pt x="12136" y="3423"/>
                    </a:lnTo>
                    <a:lnTo>
                      <a:pt x="12141" y="3347"/>
                    </a:lnTo>
                    <a:lnTo>
                      <a:pt x="12144" y="3266"/>
                    </a:lnTo>
                    <a:lnTo>
                      <a:pt x="12146" y="3179"/>
                    </a:lnTo>
                    <a:lnTo>
                      <a:pt x="12146" y="309"/>
                    </a:lnTo>
                    <a:lnTo>
                      <a:pt x="11973" y="19"/>
                    </a:lnTo>
                    <a:lnTo>
                      <a:pt x="6081" y="3512"/>
                    </a:lnTo>
                    <a:lnTo>
                      <a:pt x="182" y="0"/>
                    </a:lnTo>
                    <a:lnTo>
                      <a:pt x="0" y="309"/>
                    </a:lnTo>
                    <a:lnTo>
                      <a:pt x="0" y="3179"/>
                    </a:lnTo>
                    <a:lnTo>
                      <a:pt x="0" y="3259"/>
                    </a:lnTo>
                    <a:lnTo>
                      <a:pt x="4" y="3332"/>
                    </a:lnTo>
                    <a:lnTo>
                      <a:pt x="7" y="3402"/>
                    </a:lnTo>
                    <a:lnTo>
                      <a:pt x="12" y="3465"/>
                    </a:lnTo>
                    <a:lnTo>
                      <a:pt x="19" y="3524"/>
                    </a:lnTo>
                    <a:lnTo>
                      <a:pt x="27" y="3579"/>
                    </a:lnTo>
                    <a:lnTo>
                      <a:pt x="38" y="3628"/>
                    </a:lnTo>
                    <a:lnTo>
                      <a:pt x="50" y="3673"/>
                    </a:lnTo>
                    <a:lnTo>
                      <a:pt x="64" y="3715"/>
                    </a:lnTo>
                    <a:lnTo>
                      <a:pt x="79" y="3753"/>
                    </a:lnTo>
                    <a:lnTo>
                      <a:pt x="97" y="3788"/>
                    </a:lnTo>
                    <a:lnTo>
                      <a:pt x="116" y="3819"/>
                    </a:lnTo>
                    <a:lnTo>
                      <a:pt x="137" y="3847"/>
                    </a:lnTo>
                    <a:lnTo>
                      <a:pt x="160" y="3873"/>
                    </a:lnTo>
                    <a:lnTo>
                      <a:pt x="185" y="3896"/>
                    </a:lnTo>
                    <a:lnTo>
                      <a:pt x="212" y="3916"/>
                    </a:lnTo>
                    <a:lnTo>
                      <a:pt x="241" y="3935"/>
                    </a:lnTo>
                    <a:lnTo>
                      <a:pt x="274" y="3952"/>
                    </a:lnTo>
                    <a:lnTo>
                      <a:pt x="307" y="3967"/>
                    </a:lnTo>
                    <a:lnTo>
                      <a:pt x="343" y="3982"/>
                    </a:lnTo>
                    <a:lnTo>
                      <a:pt x="381" y="3994"/>
                    </a:lnTo>
                    <a:lnTo>
                      <a:pt x="421" y="4007"/>
                    </a:lnTo>
                    <a:lnTo>
                      <a:pt x="464" y="4018"/>
                    </a:lnTo>
                    <a:lnTo>
                      <a:pt x="508" y="4030"/>
                    </a:lnTo>
                    <a:lnTo>
                      <a:pt x="606" y="4051"/>
                    </a:lnTo>
                    <a:lnTo>
                      <a:pt x="713" y="4075"/>
                    </a:lnTo>
                    <a:lnTo>
                      <a:pt x="771" y="4089"/>
                    </a:lnTo>
                    <a:lnTo>
                      <a:pt x="831" y="4102"/>
                    </a:lnTo>
                    <a:lnTo>
                      <a:pt x="894" y="4118"/>
                    </a:lnTo>
                    <a:lnTo>
                      <a:pt x="959" y="4135"/>
                    </a:lnTo>
                    <a:lnTo>
                      <a:pt x="959" y="7005"/>
                    </a:lnTo>
                    <a:lnTo>
                      <a:pt x="2557" y="7005"/>
                    </a:lnTo>
                    <a:lnTo>
                      <a:pt x="2557" y="9555"/>
                    </a:lnTo>
                    <a:lnTo>
                      <a:pt x="4794" y="9555"/>
                    </a:lnTo>
                    <a:lnTo>
                      <a:pt x="4794" y="7005"/>
                    </a:lnTo>
                    <a:lnTo>
                      <a:pt x="7352" y="7005"/>
                    </a:lnTo>
                    <a:lnTo>
                      <a:pt x="7352" y="9555"/>
                    </a:lnTo>
                    <a:lnTo>
                      <a:pt x="9589" y="9555"/>
                    </a:lnTo>
                    <a:lnTo>
                      <a:pt x="9589" y="7005"/>
                    </a:lnTo>
                    <a:lnTo>
                      <a:pt x="10867" y="7005"/>
                    </a:lnTo>
                    <a:lnTo>
                      <a:pt x="10867" y="4135"/>
                    </a:lnTo>
                    <a:close/>
                  </a:path>
                </a:pathLst>
              </a:custGeom>
              <a:solidFill>
                <a:schemeClr val="bg1"/>
              </a:solidFill>
              <a:ln>
                <a:noFill/>
              </a:ln>
            </p:spPr>
            <p:txBody>
              <a:bodyPr vert="horz" wrap="square" lIns="109728" tIns="54864" rIns="109728" bIns="54864" numCol="1" anchor="t" anchorCtr="0" compatLnSpc="1"/>
              <a:lstStyle/>
              <a:p>
                <a:endParaRPr lang="zh-CN" altLang="en-US" sz="2160"/>
              </a:p>
            </p:txBody>
          </p:sp>
        </p:grpSp>
        <p:sp>
          <p:nvSpPr>
            <p:cNvPr id="4" name="TextBox 3"/>
            <p:cNvSpPr txBox="1"/>
            <p:nvPr/>
          </p:nvSpPr>
          <p:spPr>
            <a:xfrm>
              <a:off x="728742" y="235719"/>
              <a:ext cx="3483218" cy="383646"/>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研究方法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预测可用性</a:t>
              </a:r>
            </a:p>
          </p:txBody>
        </p:sp>
      </p:grpSp>
      <p:sp>
        <p:nvSpPr>
          <p:cNvPr id="17" name="矩形 16"/>
          <p:cNvSpPr/>
          <p:nvPr/>
        </p:nvSpPr>
        <p:spPr>
          <a:xfrm>
            <a:off x="609600" y="4091940"/>
            <a:ext cx="4361815" cy="553085"/>
          </a:xfrm>
          <a:prstGeom prst="rect">
            <a:avLst/>
          </a:prstGeom>
        </p:spPr>
        <p:txBody>
          <a:bodyPr wrap="square">
            <a:spAutoFit/>
          </a:bodyPr>
          <a:lstStyle/>
          <a:p>
            <a:pPr>
              <a:lnSpc>
                <a:spcPct val="150000"/>
              </a:lnSpc>
            </a:pP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11</a:t>
            </a:r>
          </a:p>
        </p:txBody>
      </p:sp>
      <p:sp>
        <p:nvSpPr>
          <p:cNvPr id="42" name="矩形 3"/>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研究方法</a:t>
            </a:r>
          </a:p>
        </p:txBody>
      </p:sp>
      <p:grpSp>
        <p:nvGrpSpPr>
          <p:cNvPr id="58" name="组合 57"/>
          <p:cNvGrpSpPr/>
          <p:nvPr/>
        </p:nvGrpSpPr>
        <p:grpSpPr>
          <a:xfrm>
            <a:off x="-10795" y="-184150"/>
            <a:ext cx="2152650" cy="7042150"/>
            <a:chOff x="-17" y="-290"/>
            <a:chExt cx="3390" cy="11090"/>
          </a:xfrm>
        </p:grpSpPr>
        <p:sp>
          <p:nvSpPr>
            <p:cNvPr id="59" name="矩形 5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0" name="矩形 5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64" name="文本框 63"/>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6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67" name="等腰三角形 66"/>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8" name="文本框 6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69" name="组合 68"/>
          <p:cNvGrpSpPr/>
          <p:nvPr/>
        </p:nvGrpSpPr>
        <p:grpSpPr>
          <a:xfrm>
            <a:off x="-10160" y="-170180"/>
            <a:ext cx="2154555" cy="7042150"/>
            <a:chOff x="-20" y="-290"/>
            <a:chExt cx="3393" cy="11090"/>
          </a:xfrm>
        </p:grpSpPr>
        <p:sp>
          <p:nvSpPr>
            <p:cNvPr id="70" name="矩形 69"/>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1" name="矩形 7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4" y="1583"/>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20" y="3011"/>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0" y="4443"/>
              <a:ext cx="2718"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7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grpSp>
      <p:sp>
        <p:nvSpPr>
          <p:cNvPr id="80" name="文本框 79"/>
          <p:cNvSpPr txBox="1"/>
          <p:nvPr/>
        </p:nvSpPr>
        <p:spPr>
          <a:xfrm>
            <a:off x="461010" y="576072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a:p>
        </p:txBody>
      </p:sp>
      <p:sp>
        <p:nvSpPr>
          <p:cNvPr id="40" name="文本框 39">
            <a:extLst>
              <a:ext uri="{FF2B5EF4-FFF2-40B4-BE49-F238E27FC236}">
                <a16:creationId xmlns:a16="http://schemas.microsoft.com/office/drawing/2014/main" id="{6039DCDC-0E1B-4B2F-87FB-0E4EC8CB555E}"/>
              </a:ext>
            </a:extLst>
          </p:cNvPr>
          <p:cNvSpPr txBox="1"/>
          <p:nvPr/>
        </p:nvSpPr>
        <p:spPr>
          <a:xfrm>
            <a:off x="324273" y="3565208"/>
            <a:ext cx="1840230" cy="52197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sym typeface="+mn-ea"/>
              </a:rPr>
              <a:t>研究方法</a:t>
            </a:r>
            <a:endParaRPr lang="zh-CN" altLang="en-US" sz="2800" b="1" dirty="0">
              <a:solidFill>
                <a:schemeClr val="bg1"/>
              </a:solidFill>
              <a:latin typeface="微软雅黑" panose="020B0503020204020204" pitchFamily="34" charset="-122"/>
            </a:endParaRPr>
          </a:p>
        </p:txBody>
      </p:sp>
      <p:sp>
        <p:nvSpPr>
          <p:cNvPr id="41" name="等腰三角形 40">
            <a:extLst>
              <a:ext uri="{FF2B5EF4-FFF2-40B4-BE49-F238E27FC236}">
                <a16:creationId xmlns:a16="http://schemas.microsoft.com/office/drawing/2014/main" id="{9909A401-943B-4CDE-88CD-20008EFA0382}"/>
              </a:ext>
            </a:extLst>
          </p:cNvPr>
          <p:cNvSpPr/>
          <p:nvPr/>
        </p:nvSpPr>
        <p:spPr>
          <a:xfrm rot="16200000">
            <a:off x="1884257" y="377444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7" name="组合 6">
            <a:extLst>
              <a:ext uri="{FF2B5EF4-FFF2-40B4-BE49-F238E27FC236}">
                <a16:creationId xmlns:a16="http://schemas.microsoft.com/office/drawing/2014/main" id="{C1F8BFC4-ECB7-46AE-98AE-8A7DBB5EEC1B}"/>
              </a:ext>
            </a:extLst>
          </p:cNvPr>
          <p:cNvGrpSpPr/>
          <p:nvPr/>
        </p:nvGrpSpPr>
        <p:grpSpPr>
          <a:xfrm>
            <a:off x="3888877" y="1629409"/>
            <a:ext cx="6128884" cy="4711401"/>
            <a:chOff x="3534160" y="1300734"/>
            <a:chExt cx="6128884" cy="5041328"/>
          </a:xfrm>
        </p:grpSpPr>
        <p:cxnSp>
          <p:nvCxnSpPr>
            <p:cNvPr id="35" name="肘形连接符 102">
              <a:extLst>
                <a:ext uri="{FF2B5EF4-FFF2-40B4-BE49-F238E27FC236}">
                  <a16:creationId xmlns:a16="http://schemas.microsoft.com/office/drawing/2014/main" id="{55AEDDC0-1708-42B9-85D0-1DE20E8E8F3E}"/>
                </a:ext>
              </a:extLst>
            </p:cNvPr>
            <p:cNvCxnSpPr>
              <a:cxnSpLocks/>
            </p:cNvCxnSpPr>
            <p:nvPr/>
          </p:nvCxnSpPr>
          <p:spPr>
            <a:xfrm rot="5400000" flipH="1" flipV="1">
              <a:off x="6505921" y="961724"/>
              <a:ext cx="205984" cy="5192176"/>
            </a:xfrm>
            <a:prstGeom prst="bentConnector3">
              <a:avLst>
                <a:gd name="adj1" fmla="val 836163"/>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grpSp>
          <p:nvGrpSpPr>
            <p:cNvPr id="36" name="组合 35">
              <a:extLst>
                <a:ext uri="{FF2B5EF4-FFF2-40B4-BE49-F238E27FC236}">
                  <a16:creationId xmlns:a16="http://schemas.microsoft.com/office/drawing/2014/main" id="{DEFC5DF7-474E-42D0-B534-E2C62067AB9E}"/>
                </a:ext>
              </a:extLst>
            </p:cNvPr>
            <p:cNvGrpSpPr/>
            <p:nvPr/>
          </p:nvGrpSpPr>
          <p:grpSpPr>
            <a:xfrm>
              <a:off x="3534160" y="2194237"/>
              <a:ext cx="6128884" cy="2937432"/>
              <a:chOff x="2875402" y="2010869"/>
              <a:chExt cx="6128884" cy="2937432"/>
            </a:xfrm>
          </p:grpSpPr>
          <p:cxnSp>
            <p:nvCxnSpPr>
              <p:cNvPr id="39" name="肘形连接符 102">
                <a:extLst>
                  <a:ext uri="{FF2B5EF4-FFF2-40B4-BE49-F238E27FC236}">
                    <a16:creationId xmlns:a16="http://schemas.microsoft.com/office/drawing/2014/main" id="{8EE418CF-7677-45D6-99DE-041330043F79}"/>
                  </a:ext>
                </a:extLst>
              </p:cNvPr>
              <p:cNvCxnSpPr>
                <a:endCxn id="51" idx="0"/>
              </p:cNvCxnSpPr>
              <p:nvPr/>
            </p:nvCxnSpPr>
            <p:spPr>
              <a:xfrm>
                <a:off x="4621609" y="2590487"/>
                <a:ext cx="3172299" cy="679111"/>
              </a:xfrm>
              <a:prstGeom prst="bentConnector2">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44" name="肘形连接符 102">
                <a:extLst>
                  <a:ext uri="{FF2B5EF4-FFF2-40B4-BE49-F238E27FC236}">
                    <a16:creationId xmlns:a16="http://schemas.microsoft.com/office/drawing/2014/main" id="{617F73C9-2750-4932-8FA4-71F3214AFE51}"/>
                  </a:ext>
                </a:extLst>
              </p:cNvPr>
              <p:cNvCxnSpPr>
                <a:endCxn id="51" idx="4"/>
              </p:cNvCxnSpPr>
              <p:nvPr/>
            </p:nvCxnSpPr>
            <p:spPr>
              <a:xfrm flipV="1">
                <a:off x="4673563" y="3666206"/>
                <a:ext cx="3120345" cy="793792"/>
              </a:xfrm>
              <a:prstGeom prst="bentConnector2">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45" name="立方体 44">
                <a:extLst>
                  <a:ext uri="{FF2B5EF4-FFF2-40B4-BE49-F238E27FC236}">
                    <a16:creationId xmlns:a16="http://schemas.microsoft.com/office/drawing/2014/main" id="{BE02A5A0-5DC1-4A8C-B771-860DB71C37AA}"/>
                  </a:ext>
                </a:extLst>
              </p:cNvPr>
              <p:cNvSpPr/>
              <p:nvPr/>
            </p:nvSpPr>
            <p:spPr>
              <a:xfrm>
                <a:off x="4606888" y="3971696"/>
                <a:ext cx="365760" cy="976605"/>
              </a:xfrm>
              <a:prstGeom prst="cube">
                <a:avLst>
                  <a:gd name="adj" fmla="val 56250"/>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6" name="流程图: 汇总连接 45">
                <a:extLst>
                  <a:ext uri="{FF2B5EF4-FFF2-40B4-BE49-F238E27FC236}">
                    <a16:creationId xmlns:a16="http://schemas.microsoft.com/office/drawing/2014/main" id="{D8F85C7D-0333-49C4-AED2-55B731093B83}"/>
                  </a:ext>
                </a:extLst>
              </p:cNvPr>
              <p:cNvSpPr/>
              <p:nvPr/>
            </p:nvSpPr>
            <p:spPr>
              <a:xfrm>
                <a:off x="5611340" y="2342769"/>
                <a:ext cx="418641" cy="396608"/>
              </a:xfrm>
              <a:prstGeom prst="flowChartSummingJunction">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流程图: 汇总连接 46">
                <a:extLst>
                  <a:ext uri="{FF2B5EF4-FFF2-40B4-BE49-F238E27FC236}">
                    <a16:creationId xmlns:a16="http://schemas.microsoft.com/office/drawing/2014/main" id="{C2F3DE7F-BAEE-4F8B-B631-FE59200A672E}"/>
                  </a:ext>
                </a:extLst>
              </p:cNvPr>
              <p:cNvSpPr/>
              <p:nvPr/>
            </p:nvSpPr>
            <p:spPr>
              <a:xfrm>
                <a:off x="5616930" y="4278717"/>
                <a:ext cx="418641" cy="396608"/>
              </a:xfrm>
              <a:prstGeom prst="flowChartSummingJunction">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立方体 47">
                <a:extLst>
                  <a:ext uri="{FF2B5EF4-FFF2-40B4-BE49-F238E27FC236}">
                    <a16:creationId xmlns:a16="http://schemas.microsoft.com/office/drawing/2014/main" id="{B96F7FB3-F77E-4184-9B77-5B283198A922}"/>
                  </a:ext>
                </a:extLst>
              </p:cNvPr>
              <p:cNvSpPr/>
              <p:nvPr/>
            </p:nvSpPr>
            <p:spPr>
              <a:xfrm>
                <a:off x="6598294" y="3949895"/>
                <a:ext cx="365760" cy="976605"/>
              </a:xfrm>
              <a:prstGeom prst="cube">
                <a:avLst>
                  <a:gd name="adj" fmla="val 56250"/>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立方体 48">
                <a:extLst>
                  <a:ext uri="{FF2B5EF4-FFF2-40B4-BE49-F238E27FC236}">
                    <a16:creationId xmlns:a16="http://schemas.microsoft.com/office/drawing/2014/main" id="{F2CBB937-82ED-4C7E-AB61-84C5F37721A3}"/>
                  </a:ext>
                </a:extLst>
              </p:cNvPr>
              <p:cNvSpPr/>
              <p:nvPr/>
            </p:nvSpPr>
            <p:spPr>
              <a:xfrm>
                <a:off x="4604291" y="2037096"/>
                <a:ext cx="365760" cy="976605"/>
              </a:xfrm>
              <a:prstGeom prst="cube">
                <a:avLst>
                  <a:gd name="adj" fmla="val 56250"/>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立方体 49">
                <a:extLst>
                  <a:ext uri="{FF2B5EF4-FFF2-40B4-BE49-F238E27FC236}">
                    <a16:creationId xmlns:a16="http://schemas.microsoft.com/office/drawing/2014/main" id="{4E53551F-BBCD-4FAE-914D-BFE5F8A5AC78}"/>
                  </a:ext>
                </a:extLst>
              </p:cNvPr>
              <p:cNvSpPr/>
              <p:nvPr/>
            </p:nvSpPr>
            <p:spPr>
              <a:xfrm>
                <a:off x="6598294" y="2010869"/>
                <a:ext cx="365760" cy="976605"/>
              </a:xfrm>
              <a:prstGeom prst="cube">
                <a:avLst>
                  <a:gd name="adj" fmla="val 56250"/>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流程图: 或者 50">
                <a:extLst>
                  <a:ext uri="{FF2B5EF4-FFF2-40B4-BE49-F238E27FC236}">
                    <a16:creationId xmlns:a16="http://schemas.microsoft.com/office/drawing/2014/main" id="{11BEE3F9-9237-4CCC-98C7-866B620DA506}"/>
                  </a:ext>
                </a:extLst>
              </p:cNvPr>
              <p:cNvSpPr/>
              <p:nvPr/>
            </p:nvSpPr>
            <p:spPr>
              <a:xfrm>
                <a:off x="7585105" y="3269598"/>
                <a:ext cx="417606" cy="396608"/>
              </a:xfrm>
              <a:prstGeom prst="flowChartOr">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52" name="肘形连接符 102">
                <a:extLst>
                  <a:ext uri="{FF2B5EF4-FFF2-40B4-BE49-F238E27FC236}">
                    <a16:creationId xmlns:a16="http://schemas.microsoft.com/office/drawing/2014/main" id="{6C89CE60-7911-4482-BBF8-112865E275BC}"/>
                  </a:ext>
                </a:extLst>
              </p:cNvPr>
              <p:cNvCxnSpPr/>
              <p:nvPr/>
            </p:nvCxnSpPr>
            <p:spPr>
              <a:xfrm>
                <a:off x="2875402" y="3473339"/>
                <a:ext cx="1001575" cy="0"/>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3" name="肘形连接符 102">
                <a:extLst>
                  <a:ext uri="{FF2B5EF4-FFF2-40B4-BE49-F238E27FC236}">
                    <a16:creationId xmlns:a16="http://schemas.microsoft.com/office/drawing/2014/main" id="{24F37DD0-CD86-4147-BF1D-F629D7893E0C}"/>
                  </a:ext>
                </a:extLst>
              </p:cNvPr>
              <p:cNvCxnSpPr/>
              <p:nvPr/>
            </p:nvCxnSpPr>
            <p:spPr>
              <a:xfrm flipV="1">
                <a:off x="3876977" y="2581315"/>
                <a:ext cx="727314" cy="896121"/>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肘形连接符 102">
                <a:extLst>
                  <a:ext uri="{FF2B5EF4-FFF2-40B4-BE49-F238E27FC236}">
                    <a16:creationId xmlns:a16="http://schemas.microsoft.com/office/drawing/2014/main" id="{71DB2455-0DF0-4E78-A0B9-70670CCE548A}"/>
                  </a:ext>
                </a:extLst>
              </p:cNvPr>
              <p:cNvCxnSpPr/>
              <p:nvPr/>
            </p:nvCxnSpPr>
            <p:spPr>
              <a:xfrm>
                <a:off x="3879121" y="3477436"/>
                <a:ext cx="727776" cy="972899"/>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肘形连接符 102">
                <a:extLst>
                  <a:ext uri="{FF2B5EF4-FFF2-40B4-BE49-F238E27FC236}">
                    <a16:creationId xmlns:a16="http://schemas.microsoft.com/office/drawing/2014/main" id="{A94AABAB-C792-4F6A-A518-99B3BCC8287A}"/>
                  </a:ext>
                </a:extLst>
              </p:cNvPr>
              <p:cNvCxnSpPr/>
              <p:nvPr/>
            </p:nvCxnSpPr>
            <p:spPr>
              <a:xfrm>
                <a:off x="8002711" y="3467902"/>
                <a:ext cx="1001575" cy="0"/>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56" name="立方体 55">
              <a:extLst>
                <a:ext uri="{FF2B5EF4-FFF2-40B4-BE49-F238E27FC236}">
                  <a16:creationId xmlns:a16="http://schemas.microsoft.com/office/drawing/2014/main" id="{20084CBE-6BF7-47B1-94AA-3F8AEE890014}"/>
                </a:ext>
              </a:extLst>
            </p:cNvPr>
            <p:cNvSpPr/>
            <p:nvPr/>
          </p:nvSpPr>
          <p:spPr>
            <a:xfrm>
              <a:off x="5990363" y="1330748"/>
              <a:ext cx="365760" cy="976605"/>
            </a:xfrm>
            <a:prstGeom prst="cube">
              <a:avLst>
                <a:gd name="adj" fmla="val 5625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流程图: 或者 56">
              <a:extLst>
                <a:ext uri="{FF2B5EF4-FFF2-40B4-BE49-F238E27FC236}">
                  <a16:creationId xmlns:a16="http://schemas.microsoft.com/office/drawing/2014/main" id="{9B3FAF8C-9221-4FDF-8CE5-E2C340DC80E8}"/>
                </a:ext>
              </a:extLst>
            </p:cNvPr>
            <p:cNvSpPr/>
            <p:nvPr/>
          </p:nvSpPr>
          <p:spPr>
            <a:xfrm>
              <a:off x="8996198" y="3452966"/>
              <a:ext cx="417606" cy="396608"/>
            </a:xfrm>
            <a:prstGeom prst="flowChartOr">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7" name="立方体 76">
              <a:extLst>
                <a:ext uri="{FF2B5EF4-FFF2-40B4-BE49-F238E27FC236}">
                  <a16:creationId xmlns:a16="http://schemas.microsoft.com/office/drawing/2014/main" id="{C9913F95-EA9B-4F57-B72B-505CEED91FAB}"/>
                </a:ext>
              </a:extLst>
            </p:cNvPr>
            <p:cNvSpPr/>
            <p:nvPr/>
          </p:nvSpPr>
          <p:spPr>
            <a:xfrm>
              <a:off x="6892493" y="1300734"/>
              <a:ext cx="365760" cy="976605"/>
            </a:xfrm>
            <a:prstGeom prst="cube">
              <a:avLst>
                <a:gd name="adj" fmla="val 56250"/>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8" name="立方体 77">
              <a:extLst>
                <a:ext uri="{FF2B5EF4-FFF2-40B4-BE49-F238E27FC236}">
                  <a16:creationId xmlns:a16="http://schemas.microsoft.com/office/drawing/2014/main" id="{4D419B6B-9129-4590-8032-0E731D8AE634}"/>
                </a:ext>
              </a:extLst>
            </p:cNvPr>
            <p:cNvSpPr/>
            <p:nvPr/>
          </p:nvSpPr>
          <p:spPr>
            <a:xfrm>
              <a:off x="4706440" y="5551487"/>
              <a:ext cx="365760" cy="790575"/>
            </a:xfrm>
            <a:prstGeom prst="cube">
              <a:avLst>
                <a:gd name="adj" fmla="val 48314"/>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立方体 78">
              <a:extLst>
                <a:ext uri="{FF2B5EF4-FFF2-40B4-BE49-F238E27FC236}">
                  <a16:creationId xmlns:a16="http://schemas.microsoft.com/office/drawing/2014/main" id="{3AA0D99B-BEEB-4B50-A2FF-58CB9FF49C5F}"/>
                </a:ext>
              </a:extLst>
            </p:cNvPr>
            <p:cNvSpPr/>
            <p:nvPr/>
          </p:nvSpPr>
          <p:spPr>
            <a:xfrm>
              <a:off x="7147681" y="5551487"/>
              <a:ext cx="365760" cy="790575"/>
            </a:xfrm>
            <a:prstGeom prst="cube">
              <a:avLst>
                <a:gd name="adj" fmla="val 56250"/>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1" name="矩形 80">
              <a:extLst>
                <a:ext uri="{FF2B5EF4-FFF2-40B4-BE49-F238E27FC236}">
                  <a16:creationId xmlns:a16="http://schemas.microsoft.com/office/drawing/2014/main" id="{186BD8BA-923D-4DE4-B2CE-36D6B3B2DB02}"/>
                </a:ext>
              </a:extLst>
            </p:cNvPr>
            <p:cNvSpPr/>
            <p:nvPr/>
          </p:nvSpPr>
          <p:spPr>
            <a:xfrm>
              <a:off x="5181571" y="5883273"/>
              <a:ext cx="138691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a:latin typeface="Times New Roman" panose="02020603050405020304" pitchFamily="18" charset="0"/>
                  <a:cs typeface="Times New Roman" panose="02020603050405020304" pitchFamily="18" charset="0"/>
                </a:rPr>
                <a:t>Group Convolution</a:t>
              </a:r>
              <a:endParaRPr lang="zh-CN" altLang="en-US" sz="1200">
                <a:latin typeface="Times New Roman" panose="02020603050405020304" pitchFamily="18" charset="0"/>
                <a:cs typeface="Times New Roman" panose="02020603050405020304" pitchFamily="18" charset="0"/>
              </a:endParaRPr>
            </a:p>
          </p:txBody>
        </p:sp>
        <p:sp>
          <p:nvSpPr>
            <p:cNvPr id="82" name="矩形 81">
              <a:extLst>
                <a:ext uri="{FF2B5EF4-FFF2-40B4-BE49-F238E27FC236}">
                  <a16:creationId xmlns:a16="http://schemas.microsoft.com/office/drawing/2014/main" id="{EE07684D-F713-430B-992A-05A20016ADD2}"/>
                </a:ext>
              </a:extLst>
            </p:cNvPr>
            <p:cNvSpPr/>
            <p:nvPr/>
          </p:nvSpPr>
          <p:spPr>
            <a:xfrm>
              <a:off x="7622812" y="5856657"/>
              <a:ext cx="879215"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a:latin typeface="Times New Roman" panose="02020603050405020304" pitchFamily="18" charset="0"/>
                  <a:cs typeface="Times New Roman" panose="02020603050405020304" pitchFamily="18" charset="0"/>
                </a:rPr>
                <a:t>Pix Shuffle</a:t>
              </a:r>
              <a:endParaRPr lang="zh-CN" altLang="en-US" sz="1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3" name="矩形 82">
                  <a:extLst>
                    <a:ext uri="{FF2B5EF4-FFF2-40B4-BE49-F238E27FC236}">
                      <a16:creationId xmlns:a16="http://schemas.microsoft.com/office/drawing/2014/main" id="{01A406C4-7095-4C2C-96BB-C8A5245267B3}"/>
                    </a:ext>
                  </a:extLst>
                </p:cNvPr>
                <p:cNvSpPr/>
                <p:nvPr/>
              </p:nvSpPr>
              <p:spPr>
                <a:xfrm>
                  <a:off x="5987670" y="4361574"/>
                  <a:ext cx="301032" cy="2807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panose="02040503050406030204" pitchFamily="18" charset="0"/>
                                <a:cs typeface="Times New Roman" panose="02020603050405020304" pitchFamily="18" charset="0"/>
                              </a:rPr>
                            </m:ctrlPr>
                          </m:sSubSupPr>
                          <m:e>
                            <m:r>
                              <a:rPr lang="zh-CN" altLang="en-US" sz="1200" i="1" smtClean="0">
                                <a:latin typeface="Cambria Math" panose="02040503050406030204" pitchFamily="18" charset="0"/>
                                <a:cs typeface="Times New Roman" panose="02020603050405020304" pitchFamily="18" charset="0"/>
                              </a:rPr>
                              <m:t>𝞴</m:t>
                            </m:r>
                          </m:e>
                          <m:sub>
                            <m:r>
                              <a:rPr lang="en-US" altLang="zh-CN" sz="1200" b="0" i="1" smtClean="0">
                                <a:latin typeface="Cambria Math" panose="02040503050406030204" pitchFamily="18" charset="0"/>
                                <a:cs typeface="Times New Roman" panose="02020603050405020304" pitchFamily="18" charset="0"/>
                              </a:rPr>
                              <m:t>2</m:t>
                            </m:r>
                          </m:sub>
                          <m:sup>
                            <m:r>
                              <a:rPr lang="en-US" altLang="zh-CN" sz="1200" b="0" i="1" smtClean="0">
                                <a:latin typeface="Cambria Math" panose="02040503050406030204" pitchFamily="18" charset="0"/>
                                <a:cs typeface="Times New Roman" panose="02020603050405020304" pitchFamily="18" charset="0"/>
                              </a:rPr>
                              <m:t>0</m:t>
                            </m:r>
                          </m:sup>
                        </m:sSubSup>
                      </m:oMath>
                    </m:oMathPara>
                  </a14:m>
                  <a:endParaRPr lang="zh-CN" altLang="en-US" sz="1200">
                    <a:latin typeface="Times New Roman" panose="02020603050405020304" pitchFamily="18" charset="0"/>
                    <a:cs typeface="Times New Roman" panose="02020603050405020304" pitchFamily="18" charset="0"/>
                  </a:endParaRPr>
                </a:p>
              </p:txBody>
            </p:sp>
          </mc:Choice>
          <mc:Fallback xmlns="">
            <p:sp>
              <p:nvSpPr>
                <p:cNvPr id="83" name="矩形 82">
                  <a:extLst>
                    <a:ext uri="{FF2B5EF4-FFF2-40B4-BE49-F238E27FC236}">
                      <a16:creationId xmlns:a16="http://schemas.microsoft.com/office/drawing/2014/main" id="{01A406C4-7095-4C2C-96BB-C8A5245267B3}"/>
                    </a:ext>
                  </a:extLst>
                </p:cNvPr>
                <p:cNvSpPr>
                  <a:spLocks noRot="1" noChangeAspect="1" noMove="1" noResize="1" noEditPoints="1" noAdjustHandles="1" noChangeArrowheads="1" noChangeShapeType="1" noTextEdit="1"/>
                </p:cNvSpPr>
                <p:nvPr/>
              </p:nvSpPr>
              <p:spPr>
                <a:xfrm>
                  <a:off x="5987670" y="4361574"/>
                  <a:ext cx="301032" cy="280718"/>
                </a:xfrm>
                <a:prstGeom prst="rect">
                  <a:avLst/>
                </a:prstGeom>
                <a:blipFill>
                  <a:blip r:embed="rId3"/>
                  <a:stretch>
                    <a:fillRect b="-23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1">
                  <a:extLst>
                    <a:ext uri="{FF2B5EF4-FFF2-40B4-BE49-F238E27FC236}">
                      <a16:creationId xmlns:a16="http://schemas.microsoft.com/office/drawing/2014/main" id="{B9E89164-0C1F-4D53-8BEC-1414568608FB}"/>
                    </a:ext>
                  </a:extLst>
                </p:cNvPr>
                <p:cNvSpPr txBox="1"/>
                <p:nvPr/>
              </p:nvSpPr>
              <p:spPr>
                <a:xfrm>
                  <a:off x="5967768" y="2481080"/>
                  <a:ext cx="301032" cy="28033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panose="02040503050406030204" pitchFamily="18" charset="0"/>
                                <a:cs typeface="Times New Roman" panose="02020603050405020304" pitchFamily="18" charset="0"/>
                              </a:rPr>
                            </m:ctrlPr>
                          </m:sSubSupPr>
                          <m:e>
                            <m:r>
                              <a:rPr lang="zh-CN" altLang="en-US" sz="1200" i="1" smtClean="0">
                                <a:latin typeface="Cambria Math" panose="02040503050406030204" pitchFamily="18" charset="0"/>
                                <a:cs typeface="Times New Roman" panose="02020603050405020304" pitchFamily="18" charset="0"/>
                              </a:rPr>
                              <m:t>𝞴</m:t>
                            </m:r>
                          </m:e>
                          <m:sub>
                            <m:r>
                              <a:rPr lang="en-US" altLang="zh-CN" sz="1200" b="0" i="1" smtClean="0">
                                <a:latin typeface="Cambria Math" panose="02040503050406030204" pitchFamily="18" charset="0"/>
                                <a:cs typeface="Times New Roman" panose="02020603050405020304" pitchFamily="18" charset="0"/>
                              </a:rPr>
                              <m:t>1</m:t>
                            </m:r>
                          </m:sub>
                          <m:sup>
                            <m:r>
                              <a:rPr lang="en-US" altLang="zh-CN" sz="1200" b="0" i="1" smtClean="0">
                                <a:latin typeface="Cambria Math" panose="02040503050406030204" pitchFamily="18" charset="0"/>
                                <a:cs typeface="Times New Roman" panose="02020603050405020304" pitchFamily="18" charset="0"/>
                              </a:rPr>
                              <m:t>0</m:t>
                            </m:r>
                          </m:sup>
                        </m:sSubSup>
                      </m:oMath>
                    </m:oMathPara>
                  </a14:m>
                  <a:endParaRPr lang="zh-CN" altLang="en-US" sz="1200">
                    <a:latin typeface="Times New Roman" panose="02020603050405020304" pitchFamily="18" charset="0"/>
                    <a:cs typeface="Times New Roman" panose="02020603050405020304" pitchFamily="18" charset="0"/>
                  </a:endParaRPr>
                </a:p>
              </p:txBody>
            </p:sp>
          </mc:Choice>
          <mc:Fallback xmlns="">
            <p:sp>
              <p:nvSpPr>
                <p:cNvPr id="84" name="文本框 81">
                  <a:extLst>
                    <a:ext uri="{FF2B5EF4-FFF2-40B4-BE49-F238E27FC236}">
                      <a16:creationId xmlns:a16="http://schemas.microsoft.com/office/drawing/2014/main" id="{B9E89164-0C1F-4D53-8BEC-1414568608FB}"/>
                    </a:ext>
                  </a:extLst>
                </p:cNvPr>
                <p:cNvSpPr txBox="1">
                  <a:spLocks noRot="1" noChangeAspect="1" noMove="1" noResize="1" noEditPoints="1" noAdjustHandles="1" noChangeArrowheads="1" noChangeShapeType="1" noTextEdit="1"/>
                </p:cNvSpPr>
                <p:nvPr/>
              </p:nvSpPr>
              <p:spPr>
                <a:xfrm>
                  <a:off x="5967768" y="2481080"/>
                  <a:ext cx="301032" cy="280333"/>
                </a:xfrm>
                <a:prstGeom prst="rect">
                  <a:avLst/>
                </a:prstGeom>
                <a:blipFill>
                  <a:blip r:embed="rId4"/>
                  <a:stretch>
                    <a:fillRect b="-4651"/>
                  </a:stretch>
                </a:blipFill>
              </p:spPr>
              <p:txBody>
                <a:bodyPr/>
                <a:lstStyle/>
                <a:p>
                  <a:r>
                    <a:rPr lang="zh-CN" altLang="en-US">
                      <a:noFill/>
                    </a:rPr>
                    <a:t> </a:t>
                  </a:r>
                </a:p>
              </p:txBody>
            </p:sp>
          </mc:Fallback>
        </mc:AlternateContent>
      </p:grpSp>
      <p:sp>
        <p:nvSpPr>
          <p:cNvPr id="85" name="文本框 84">
            <a:extLst>
              <a:ext uri="{FF2B5EF4-FFF2-40B4-BE49-F238E27FC236}">
                <a16:creationId xmlns:a16="http://schemas.microsoft.com/office/drawing/2014/main" id="{9EEDE9D9-E984-4003-AB02-AB9A611F3C2D}"/>
              </a:ext>
            </a:extLst>
          </p:cNvPr>
          <p:cNvSpPr txBox="1"/>
          <p:nvPr/>
        </p:nvSpPr>
        <p:spPr>
          <a:xfrm>
            <a:off x="3745656" y="6340811"/>
            <a:ext cx="6415326" cy="499624"/>
          </a:xfrm>
          <a:prstGeom prst="rect">
            <a:avLst/>
          </a:prstGeom>
          <a:noFill/>
        </p:spPr>
        <p:txBody>
          <a:bodyPr wrap="square" rtlCol="0">
            <a:spAutoFit/>
          </a:bodyPr>
          <a:lstStyle/>
          <a:p>
            <a:pPr algn="ctr" fontAlgn="auto">
              <a:lnSpc>
                <a:spcPct val="150000"/>
              </a:lnSpc>
            </a:pPr>
            <a:r>
              <a:rPr lang="zh-CN" altLang="en-US" sz="2000">
                <a:solidFill>
                  <a:schemeClr val="tx1">
                    <a:lumMod val="75000"/>
                    <a:lumOff val="25000"/>
                  </a:schemeClr>
                </a:solidFill>
                <a:latin typeface="微软雅黑" panose="020B0503020204020204" charset="-122"/>
                <a:ea typeface="微软雅黑" panose="020B0503020204020204" charset="-122"/>
              </a:rPr>
              <a:t>图</a:t>
            </a:r>
            <a:r>
              <a:rPr lang="en-US" altLang="zh-CN" sz="2000">
                <a:solidFill>
                  <a:schemeClr val="tx1">
                    <a:lumMod val="75000"/>
                    <a:lumOff val="25000"/>
                  </a:schemeClr>
                </a:solidFill>
                <a:latin typeface="微软雅黑" panose="020B0503020204020204" charset="-122"/>
                <a:ea typeface="微软雅黑" panose="020B0503020204020204" charset="-122"/>
              </a:rPr>
              <a:t>3 MURB</a:t>
            </a:r>
            <a:r>
              <a:rPr lang="zh-CN" altLang="en-US" sz="2000">
                <a:solidFill>
                  <a:schemeClr val="tx1">
                    <a:lumMod val="75000"/>
                    <a:lumOff val="25000"/>
                  </a:schemeClr>
                </a:solidFill>
                <a:latin typeface="微软雅黑" panose="020B0503020204020204" charset="-122"/>
                <a:ea typeface="微软雅黑" panose="020B0503020204020204" charset="-122"/>
              </a:rPr>
              <a:t>模块</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86" name="文本框 85">
            <a:extLst>
              <a:ext uri="{FF2B5EF4-FFF2-40B4-BE49-F238E27FC236}">
                <a16:creationId xmlns:a16="http://schemas.microsoft.com/office/drawing/2014/main" id="{80920563-1514-43A4-A53D-39F13C6A48CB}"/>
              </a:ext>
            </a:extLst>
          </p:cNvPr>
          <p:cNvSpPr txBox="1"/>
          <p:nvPr/>
        </p:nvSpPr>
        <p:spPr>
          <a:xfrm>
            <a:off x="266065" y="4680337"/>
            <a:ext cx="1512570" cy="707886"/>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9230777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09600" y="4091940"/>
            <a:ext cx="4361815" cy="553085"/>
          </a:xfrm>
          <a:prstGeom prst="rect">
            <a:avLst/>
          </a:prstGeom>
        </p:spPr>
        <p:txBody>
          <a:bodyPr wrap="square">
            <a:spAutoFit/>
          </a:bodyPr>
          <a:lstStyle/>
          <a:p>
            <a:pPr>
              <a:lnSpc>
                <a:spcPct val="150000"/>
              </a:lnSpc>
            </a:pP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12</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评价指标</a:t>
            </a:r>
            <a:endParaRPr kumimoji="0"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grpSp>
        <p:nvGrpSpPr>
          <p:cNvPr id="28" name="组合 27"/>
          <p:cNvGrpSpPr/>
          <p:nvPr/>
        </p:nvGrpSpPr>
        <p:grpSpPr>
          <a:xfrm>
            <a:off x="-10795" y="-184150"/>
            <a:ext cx="2152650" cy="7042150"/>
            <a:chOff x="-17" y="-290"/>
            <a:chExt cx="3390" cy="11090"/>
          </a:xfrm>
        </p:grpSpPr>
        <p:sp>
          <p:nvSpPr>
            <p:cNvPr id="29" name="矩形 2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30" name="矩形 2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34" name="文本框 33"/>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7" name="等腰三角形 36"/>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 name="文本框 3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39" name="组合 38"/>
          <p:cNvGrpSpPr/>
          <p:nvPr/>
        </p:nvGrpSpPr>
        <p:grpSpPr>
          <a:xfrm>
            <a:off x="-10160" y="-170180"/>
            <a:ext cx="2154555" cy="7042150"/>
            <a:chOff x="-20" y="-290"/>
            <a:chExt cx="3393" cy="11090"/>
          </a:xfrm>
        </p:grpSpPr>
        <p:sp>
          <p:nvSpPr>
            <p:cNvPr id="40" name="矩形 39"/>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1" name="矩形 4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 y="1583"/>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0" y="3011"/>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0" y="4443"/>
              <a:ext cx="2718"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6"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7"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grpSp>
      <p:sp>
        <p:nvSpPr>
          <p:cNvPr id="52" name="文本框 51"/>
          <p:cNvSpPr txBox="1"/>
          <p:nvPr/>
        </p:nvSpPr>
        <p:spPr>
          <a:xfrm>
            <a:off x="461010" y="576072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dirty="0"/>
          </a:p>
        </p:txBody>
      </p:sp>
      <p:sp>
        <p:nvSpPr>
          <p:cNvPr id="48" name="等腰三角形 47">
            <a:extLst>
              <a:ext uri="{FF2B5EF4-FFF2-40B4-BE49-F238E27FC236}">
                <a16:creationId xmlns:a16="http://schemas.microsoft.com/office/drawing/2014/main" id="{1EA06B7D-184F-43FD-9DD1-3CFA26510EDC}"/>
              </a:ext>
            </a:extLst>
          </p:cNvPr>
          <p:cNvSpPr/>
          <p:nvPr/>
        </p:nvSpPr>
        <p:spPr>
          <a:xfrm rot="16200000">
            <a:off x="1801495" y="4994277"/>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3" name="文本框 52">
            <a:extLst>
              <a:ext uri="{FF2B5EF4-FFF2-40B4-BE49-F238E27FC236}">
                <a16:creationId xmlns:a16="http://schemas.microsoft.com/office/drawing/2014/main" id="{6BB408FE-28C0-4326-ACBE-A1744AF2A0DE}"/>
              </a:ext>
            </a:extLst>
          </p:cNvPr>
          <p:cNvSpPr txBox="1"/>
          <p:nvPr/>
        </p:nvSpPr>
        <p:spPr>
          <a:xfrm>
            <a:off x="8389" y="4684226"/>
            <a:ext cx="1823592" cy="954107"/>
          </a:xfrm>
          <a:prstGeom prst="rect">
            <a:avLst/>
          </a:prstGeom>
          <a:noFill/>
        </p:spPr>
        <p:txBody>
          <a:bodyPr wrap="square" rtlCol="0">
            <a:spAutoFit/>
          </a:bodyPr>
          <a:lstStyle/>
          <a:p>
            <a:pPr algn="r"/>
            <a:r>
              <a:rPr lang="zh-CN" altLang="en-US" sz="2800" b="1">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4" name="文本框 53">
            <a:extLst>
              <a:ext uri="{FF2B5EF4-FFF2-40B4-BE49-F238E27FC236}">
                <a16:creationId xmlns:a16="http://schemas.microsoft.com/office/drawing/2014/main" id="{89DDF529-816A-49F7-90D9-E0AFBE39F618}"/>
              </a:ext>
            </a:extLst>
          </p:cNvPr>
          <p:cNvSpPr txBox="1"/>
          <p:nvPr/>
        </p:nvSpPr>
        <p:spPr>
          <a:xfrm>
            <a:off x="439420" y="3864610"/>
            <a:ext cx="1279525" cy="39878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sp>
        <p:nvSpPr>
          <p:cNvPr id="49" name="文本框 48">
            <a:extLst>
              <a:ext uri="{FF2B5EF4-FFF2-40B4-BE49-F238E27FC236}">
                <a16:creationId xmlns:a16="http://schemas.microsoft.com/office/drawing/2014/main" id="{26C8CB62-79F7-4D47-882E-AFF8614FFDF8}"/>
              </a:ext>
            </a:extLst>
          </p:cNvPr>
          <p:cNvSpPr txBox="1"/>
          <p:nvPr/>
        </p:nvSpPr>
        <p:spPr>
          <a:xfrm>
            <a:off x="2706688" y="1332301"/>
            <a:ext cx="8531542" cy="5844357"/>
          </a:xfrm>
          <a:prstGeom prst="rect">
            <a:avLst/>
          </a:prstGeom>
          <a:noFill/>
        </p:spPr>
        <p:txBody>
          <a:bodyPr wrap="square">
            <a:spAutoFit/>
          </a:bodyPr>
          <a:lstStyle/>
          <a:p>
            <a:pPr>
              <a:lnSpc>
                <a:spcPct val="150000"/>
              </a:lnSpc>
            </a:pPr>
            <a:r>
              <a:rPr lang="zh-CN" altLang="en-US" sz="1800">
                <a:latin typeface="宋体" panose="02010600030101010101" pitchFamily="2" charset="-122"/>
                <a:ea typeface="宋体" panose="02010600030101010101" pitchFamily="2" charset="-122"/>
              </a:rPr>
              <a:t>训练数据集：</a:t>
            </a:r>
            <a:r>
              <a:rPr lang="en-US" altLang="zh-CN" sz="1800">
                <a:latin typeface="宋体" panose="02010600030101010101" pitchFamily="2" charset="-122"/>
                <a:ea typeface="宋体" panose="02010600030101010101" pitchFamily="2" charset="-122"/>
              </a:rPr>
              <a:t>DIV2K</a:t>
            </a:r>
          </a:p>
          <a:p>
            <a:pPr>
              <a:lnSpc>
                <a:spcPct val="150000"/>
              </a:lnSpc>
            </a:pPr>
            <a:endParaRPr lang="en-US" altLang="zh-CN" sz="1800">
              <a:latin typeface="宋体" panose="02010600030101010101" pitchFamily="2" charset="-122"/>
              <a:ea typeface="宋体" panose="02010600030101010101" pitchFamily="2" charset="-122"/>
            </a:endParaRPr>
          </a:p>
          <a:p>
            <a:pPr>
              <a:lnSpc>
                <a:spcPct val="150000"/>
              </a:lnSpc>
            </a:pPr>
            <a:r>
              <a:rPr lang="zh-CN" altLang="en-US" sz="1800">
                <a:latin typeface="宋体" panose="02010600030101010101" pitchFamily="2" charset="-122"/>
                <a:ea typeface="宋体" panose="02010600030101010101" pitchFamily="2" charset="-122"/>
              </a:rPr>
              <a:t>测试数据集：</a:t>
            </a:r>
            <a:r>
              <a:rPr lang="en-US" altLang="zh-CN" sz="1800">
                <a:latin typeface="宋体" panose="02010600030101010101" pitchFamily="2" charset="-122"/>
                <a:ea typeface="宋体" panose="02010600030101010101" pitchFamily="2" charset="-122"/>
              </a:rPr>
              <a:t>Set5</a:t>
            </a:r>
            <a:r>
              <a:rPr lang="zh-CN" altLang="en-US" sz="1800">
                <a:latin typeface="宋体" panose="02010600030101010101" pitchFamily="2" charset="-122"/>
                <a:ea typeface="宋体" panose="02010600030101010101" pitchFamily="2" charset="-122"/>
              </a:rPr>
              <a:t>，</a:t>
            </a:r>
            <a:r>
              <a:rPr lang="en-US" altLang="zh-CN" sz="1800">
                <a:latin typeface="宋体" panose="02010600030101010101" pitchFamily="2" charset="-122"/>
                <a:ea typeface="宋体" panose="02010600030101010101" pitchFamily="2" charset="-122"/>
              </a:rPr>
              <a:t>Set14,BSD100,Urban100</a:t>
            </a:r>
            <a:r>
              <a:rPr lang="zh-CN" altLang="en-US" sz="1800">
                <a:latin typeface="宋体" panose="02010600030101010101" pitchFamily="2" charset="-122"/>
                <a:ea typeface="宋体" panose="02010600030101010101" pitchFamily="2" charset="-122"/>
              </a:rPr>
              <a:t>和</a:t>
            </a:r>
            <a:r>
              <a:rPr lang="en-US" altLang="zh-CN" sz="1800">
                <a:latin typeface="宋体" panose="02010600030101010101" pitchFamily="2" charset="-122"/>
                <a:ea typeface="宋体" panose="02010600030101010101" pitchFamily="2" charset="-122"/>
              </a:rPr>
              <a:t>Manga109</a:t>
            </a:r>
          </a:p>
          <a:p>
            <a:pPr>
              <a:lnSpc>
                <a:spcPct val="150000"/>
              </a:lnSpc>
            </a:pPr>
            <a:endParaRPr lang="en-US" altLang="zh-CN" sz="1800">
              <a:latin typeface="宋体" panose="02010600030101010101" pitchFamily="2" charset="-122"/>
              <a:ea typeface="宋体" panose="02010600030101010101" pitchFamily="2" charset="-122"/>
            </a:endParaRPr>
          </a:p>
          <a:p>
            <a:pPr>
              <a:lnSpc>
                <a:spcPct val="150000"/>
              </a:lnSpc>
            </a:pPr>
            <a:r>
              <a:rPr lang="zh-CN" altLang="en-US" sz="1800">
                <a:latin typeface="宋体" panose="02010600030101010101" pitchFamily="2" charset="-122"/>
                <a:ea typeface="宋体" panose="02010600030101010101" pitchFamily="2" charset="-122"/>
              </a:rPr>
              <a:t>评价指标：峰值信噪比（</a:t>
            </a:r>
            <a:r>
              <a:rPr lang="en-US" altLang="zh-CN" sz="1800">
                <a:latin typeface="宋体" panose="02010600030101010101" pitchFamily="2" charset="-122"/>
                <a:ea typeface="宋体" panose="02010600030101010101" pitchFamily="2" charset="-122"/>
              </a:rPr>
              <a:t>PSNR</a:t>
            </a:r>
            <a:r>
              <a:rPr lang="zh-CN" altLang="en-US" sz="1800">
                <a:latin typeface="宋体" panose="02010600030101010101" pitchFamily="2" charset="-122"/>
                <a:ea typeface="宋体" panose="02010600030101010101" pitchFamily="2" charset="-122"/>
              </a:rPr>
              <a:t>）和结构相似度（</a:t>
            </a:r>
            <a:r>
              <a:rPr lang="en-US" altLang="zh-CN" sz="1800">
                <a:latin typeface="宋体" panose="02010600030101010101" pitchFamily="2" charset="-122"/>
                <a:ea typeface="宋体" panose="02010600030101010101" pitchFamily="2" charset="-122"/>
              </a:rPr>
              <a:t>SSIM</a:t>
            </a:r>
            <a:r>
              <a:rPr lang="zh-CN" altLang="en-US" sz="1800">
                <a:latin typeface="宋体" panose="02010600030101010101" pitchFamily="2" charset="-122"/>
                <a:ea typeface="宋体" panose="02010600030101010101" pitchFamily="2" charset="-122"/>
              </a:rPr>
              <a:t>）</a:t>
            </a:r>
            <a:endParaRPr lang="en-US" altLang="zh-CN" sz="1800">
              <a:latin typeface="宋体" panose="02010600030101010101" pitchFamily="2" charset="-122"/>
              <a:ea typeface="宋体" panose="02010600030101010101" pitchFamily="2" charset="-122"/>
            </a:endParaRPr>
          </a:p>
          <a:p>
            <a:pPr>
              <a:lnSpc>
                <a:spcPct val="150000"/>
              </a:lnSpc>
            </a:pPr>
            <a:endParaRPr lang="en-US" altLang="zh-CN" sz="1800">
              <a:latin typeface="宋体" panose="02010600030101010101" pitchFamily="2" charset="-122"/>
              <a:ea typeface="宋体" panose="02010600030101010101" pitchFamily="2" charset="-122"/>
            </a:endParaRPr>
          </a:p>
          <a:p>
            <a:pPr>
              <a:lnSpc>
                <a:spcPct val="150000"/>
              </a:lnSpc>
            </a:pPr>
            <a:r>
              <a:rPr lang="zh-CN" altLang="en-US" sz="1800">
                <a:latin typeface="宋体" panose="02010600030101010101" pitchFamily="2" charset="-122"/>
                <a:ea typeface="宋体" panose="02010600030101010101" pitchFamily="2" charset="-122"/>
              </a:rPr>
              <a:t>参数量：</a:t>
            </a:r>
            <a:r>
              <a:rPr lang="en-US" altLang="zh-CN" sz="1800">
                <a:latin typeface="宋体" panose="02010600030101010101" pitchFamily="2" charset="-122"/>
                <a:ea typeface="宋体" panose="02010600030101010101" pitchFamily="2" charset="-122"/>
              </a:rPr>
              <a:t>Params</a:t>
            </a:r>
          </a:p>
          <a:p>
            <a:pPr>
              <a:lnSpc>
                <a:spcPct val="150000"/>
              </a:lnSpc>
            </a:pPr>
            <a:endParaRPr lang="en-US" altLang="zh-CN" sz="1800">
              <a:latin typeface="宋体" panose="02010600030101010101" pitchFamily="2" charset="-122"/>
              <a:ea typeface="宋体" panose="02010600030101010101" pitchFamily="2" charset="-122"/>
            </a:endParaRPr>
          </a:p>
          <a:p>
            <a:pPr>
              <a:lnSpc>
                <a:spcPct val="150000"/>
              </a:lnSpc>
            </a:pPr>
            <a:r>
              <a:rPr lang="zh-CN" altLang="en-US" sz="1800">
                <a:latin typeface="宋体" panose="02010600030101010101" pitchFamily="2" charset="-122"/>
                <a:ea typeface="宋体" panose="02010600030101010101" pitchFamily="2" charset="-122"/>
              </a:rPr>
              <a:t>计算成本</a:t>
            </a:r>
            <a:r>
              <a:rPr lang="en-US" altLang="zh-CN" sz="1800">
                <a:latin typeface="宋体" panose="02010600030101010101" pitchFamily="2" charset="-122"/>
                <a:ea typeface="宋体" panose="02010600030101010101" pitchFamily="2" charset="-122"/>
              </a:rPr>
              <a:t>:Multi-Adds</a:t>
            </a:r>
          </a:p>
          <a:p>
            <a:pPr>
              <a:lnSpc>
                <a:spcPct val="150000"/>
              </a:lnSpc>
            </a:pPr>
            <a:endParaRPr lang="en-US" altLang="zh-CN" sz="1800">
              <a:latin typeface="宋体" panose="02010600030101010101" pitchFamily="2" charset="-122"/>
              <a:ea typeface="宋体" panose="02010600030101010101" pitchFamily="2" charset="-122"/>
            </a:endParaRPr>
          </a:p>
          <a:p>
            <a:pPr fontAlgn="auto">
              <a:lnSpc>
                <a:spcPct val="150000"/>
              </a:lnSpc>
            </a:pPr>
            <a:r>
              <a:rPr lang="zh-CN" altLang="en-US" sz="1800">
                <a:solidFill>
                  <a:schemeClr val="tx1">
                    <a:lumMod val="95000"/>
                    <a:lumOff val="5000"/>
                  </a:schemeClr>
                </a:solidFill>
                <a:latin typeface="宋体" panose="02010600030101010101" pitchFamily="2" charset="-122"/>
                <a:ea typeface="宋体" panose="02010600030101010101" pitchFamily="2" charset="-122"/>
                <a:cs typeface="+mn-ea"/>
                <a:sym typeface="+mn-ea"/>
              </a:rPr>
              <a:t>数据增强方式：随机旋转，镜像；</a:t>
            </a:r>
            <a:endParaRPr lang="en-US" altLang="zh-CN" sz="1800">
              <a:solidFill>
                <a:schemeClr val="tx1">
                  <a:lumMod val="95000"/>
                  <a:lumOff val="5000"/>
                </a:schemeClr>
              </a:solidFill>
              <a:latin typeface="宋体" panose="02010600030101010101" pitchFamily="2" charset="-122"/>
              <a:ea typeface="宋体" panose="02010600030101010101" pitchFamily="2" charset="-122"/>
              <a:cs typeface="+mn-ea"/>
              <a:sym typeface="+mn-ea"/>
            </a:endParaRPr>
          </a:p>
          <a:p>
            <a:pPr fontAlgn="auto">
              <a:lnSpc>
                <a:spcPct val="150000"/>
              </a:lnSpc>
            </a:pPr>
            <a:endParaRPr lang="zh-CN" altLang="en-US" sz="1800">
              <a:solidFill>
                <a:schemeClr val="tx1">
                  <a:lumMod val="95000"/>
                  <a:lumOff val="5000"/>
                </a:schemeClr>
              </a:solidFill>
              <a:latin typeface="宋体" panose="02010600030101010101" pitchFamily="2" charset="-122"/>
              <a:ea typeface="宋体" panose="02010600030101010101" pitchFamily="2" charset="-122"/>
              <a:cs typeface="+mn-ea"/>
              <a:sym typeface="+mn-ea"/>
            </a:endParaRPr>
          </a:p>
          <a:p>
            <a:pPr fontAlgn="auto">
              <a:lnSpc>
                <a:spcPct val="150000"/>
              </a:lnSpc>
            </a:pPr>
            <a:r>
              <a:rPr lang="zh-CN" altLang="en-US" sz="1800">
                <a:solidFill>
                  <a:schemeClr val="tx1">
                    <a:lumMod val="95000"/>
                    <a:lumOff val="5000"/>
                  </a:schemeClr>
                </a:solidFill>
                <a:latin typeface="宋体" panose="02010600030101010101" pitchFamily="2" charset="-122"/>
                <a:ea typeface="宋体" panose="02010600030101010101" pitchFamily="2" charset="-122"/>
                <a:cs typeface="+mn-ea"/>
                <a:sym typeface="+mn-ea"/>
              </a:rPr>
              <a:t>训练参数：</a:t>
            </a:r>
            <a:r>
              <a:rPr lang="en-US" altLang="zh-CN" sz="1800">
                <a:solidFill>
                  <a:schemeClr val="tx1">
                    <a:lumMod val="95000"/>
                    <a:lumOff val="5000"/>
                  </a:schemeClr>
                </a:solidFill>
                <a:latin typeface="宋体" panose="02010600030101010101" pitchFamily="2" charset="-122"/>
                <a:ea typeface="宋体" panose="02010600030101010101" pitchFamily="2" charset="-122"/>
                <a:cs typeface="+mn-ea"/>
                <a:sym typeface="+mn-ea"/>
              </a:rPr>
              <a:t>epoch--10000</a:t>
            </a:r>
            <a:r>
              <a:rPr lang="zh-CN" altLang="en-US" sz="1800">
                <a:solidFill>
                  <a:schemeClr val="tx1">
                    <a:lumMod val="95000"/>
                    <a:lumOff val="5000"/>
                  </a:schemeClr>
                </a:solidFill>
                <a:latin typeface="宋体" panose="02010600030101010101" pitchFamily="2" charset="-122"/>
                <a:ea typeface="宋体" panose="02010600030101010101" pitchFamily="2" charset="-122"/>
                <a:cs typeface="+mn-ea"/>
                <a:sym typeface="+mn-ea"/>
              </a:rPr>
              <a:t>，</a:t>
            </a:r>
            <a:r>
              <a:rPr lang="en-US" altLang="zh-CN" sz="1800">
                <a:solidFill>
                  <a:schemeClr val="tx1">
                    <a:lumMod val="95000"/>
                    <a:lumOff val="5000"/>
                  </a:schemeClr>
                </a:solidFill>
                <a:latin typeface="宋体" panose="02010600030101010101" pitchFamily="2" charset="-122"/>
                <a:ea typeface="宋体" panose="02010600030101010101" pitchFamily="2" charset="-122"/>
                <a:cs typeface="+mn-ea"/>
                <a:sym typeface="+mn-ea"/>
              </a:rPr>
              <a:t>batch_size--16</a:t>
            </a:r>
            <a:r>
              <a:rPr lang="zh-CN" altLang="en-US" sz="1800">
                <a:solidFill>
                  <a:schemeClr val="tx1">
                    <a:lumMod val="95000"/>
                    <a:lumOff val="5000"/>
                  </a:schemeClr>
                </a:solidFill>
                <a:latin typeface="宋体" panose="02010600030101010101" pitchFamily="2" charset="-122"/>
                <a:ea typeface="宋体" panose="02010600030101010101" pitchFamily="2" charset="-122"/>
                <a:cs typeface="+mn-ea"/>
                <a:sym typeface="+mn-ea"/>
              </a:rPr>
              <a:t>，</a:t>
            </a:r>
            <a:r>
              <a:rPr lang="en-US" altLang="zh-CN" sz="1800" b="0" i="0">
                <a:solidFill>
                  <a:srgbClr val="121212"/>
                </a:solidFill>
                <a:effectLst/>
                <a:latin typeface="宋体" panose="02010600030101010101" pitchFamily="2" charset="-122"/>
                <a:ea typeface="宋体" panose="02010600030101010101" pitchFamily="2" charset="-122"/>
              </a:rPr>
              <a:t> Adam </a:t>
            </a:r>
            <a:r>
              <a:rPr lang="zh-CN" altLang="en-US" sz="1800">
                <a:solidFill>
                  <a:schemeClr val="tx1">
                    <a:lumMod val="95000"/>
                    <a:lumOff val="5000"/>
                  </a:schemeClr>
                </a:solidFill>
                <a:latin typeface="宋体" panose="02010600030101010101" pitchFamily="2" charset="-122"/>
                <a:ea typeface="宋体" panose="02010600030101010101" pitchFamily="2" charset="-122"/>
                <a:cs typeface="+mn-ea"/>
                <a:sym typeface="+mn-ea"/>
              </a:rPr>
              <a:t>，</a:t>
            </a:r>
            <a:r>
              <a:rPr lang="en-US" altLang="zh-CN" sz="1800">
                <a:solidFill>
                  <a:schemeClr val="tx1">
                    <a:lumMod val="95000"/>
                    <a:lumOff val="5000"/>
                  </a:schemeClr>
                </a:solidFill>
                <a:latin typeface="宋体" panose="02010600030101010101" pitchFamily="2" charset="-122"/>
                <a:ea typeface="宋体" panose="02010600030101010101" pitchFamily="2" charset="-122"/>
                <a:cs typeface="+mn-ea"/>
                <a:sym typeface="+mn-ea"/>
              </a:rPr>
              <a:t>lr--0.0001</a:t>
            </a:r>
            <a:endParaRPr lang="zh-CN" altLang="en-US" sz="1800">
              <a:solidFill>
                <a:schemeClr val="tx1">
                  <a:lumMod val="95000"/>
                  <a:lumOff val="5000"/>
                </a:schemeClr>
              </a:solidFill>
              <a:latin typeface="宋体" panose="02010600030101010101" pitchFamily="2" charset="-122"/>
              <a:ea typeface="宋体" panose="02010600030101010101" pitchFamily="2" charset="-122"/>
              <a:cs typeface="+mn-ea"/>
              <a:sym typeface="+mn-ea"/>
            </a:endParaRPr>
          </a:p>
          <a:p>
            <a:pPr>
              <a:lnSpc>
                <a:spcPct val="150000"/>
              </a:lnSpc>
            </a:pPr>
            <a:endParaRPr lang="en-US" altLang="zh-CN" sz="1800">
              <a:latin typeface="宋体" panose="02010600030101010101" pitchFamily="2" charset="-122"/>
              <a:ea typeface="宋体" panose="02010600030101010101" pitchFamily="2"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09600" y="4091940"/>
            <a:ext cx="4361815" cy="553085"/>
          </a:xfrm>
          <a:prstGeom prst="rect">
            <a:avLst/>
          </a:prstGeom>
        </p:spPr>
        <p:txBody>
          <a:bodyPr wrap="square">
            <a:spAutoFit/>
          </a:bodyPr>
          <a:lstStyle/>
          <a:p>
            <a:pPr>
              <a:lnSpc>
                <a:spcPct val="150000"/>
              </a:lnSpc>
            </a:pP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13</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941265"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a:t>
            </a:r>
            <a:endParaRPr kumimoji="0"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grpSp>
        <p:nvGrpSpPr>
          <p:cNvPr id="28" name="组合 27"/>
          <p:cNvGrpSpPr/>
          <p:nvPr/>
        </p:nvGrpSpPr>
        <p:grpSpPr>
          <a:xfrm>
            <a:off x="-10795" y="-184150"/>
            <a:ext cx="2152650" cy="7042150"/>
            <a:chOff x="-17" y="-290"/>
            <a:chExt cx="3390" cy="11090"/>
          </a:xfrm>
        </p:grpSpPr>
        <p:sp>
          <p:nvSpPr>
            <p:cNvPr id="29" name="矩形 2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30" name="矩形 2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34" name="文本框 33"/>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7" name="等腰三角形 36"/>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 name="文本框 3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39" name="组合 38"/>
          <p:cNvGrpSpPr/>
          <p:nvPr/>
        </p:nvGrpSpPr>
        <p:grpSpPr>
          <a:xfrm>
            <a:off x="-10160" y="-170180"/>
            <a:ext cx="2154555" cy="7042150"/>
            <a:chOff x="-20" y="-290"/>
            <a:chExt cx="3393" cy="11090"/>
          </a:xfrm>
        </p:grpSpPr>
        <p:sp>
          <p:nvSpPr>
            <p:cNvPr id="40" name="矩形 39"/>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1" name="矩形 4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 y="1583"/>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0" y="3011"/>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0" y="4443"/>
              <a:ext cx="2718"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6"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7"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grpSp>
      <p:sp>
        <p:nvSpPr>
          <p:cNvPr id="52" name="文本框 51"/>
          <p:cNvSpPr txBox="1"/>
          <p:nvPr/>
        </p:nvSpPr>
        <p:spPr>
          <a:xfrm>
            <a:off x="461010" y="5760720"/>
            <a:ext cx="1250315" cy="40011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dirty="0"/>
          </a:p>
        </p:txBody>
      </p:sp>
      <p:sp>
        <p:nvSpPr>
          <p:cNvPr id="48" name="等腰三角形 47">
            <a:extLst>
              <a:ext uri="{FF2B5EF4-FFF2-40B4-BE49-F238E27FC236}">
                <a16:creationId xmlns:a16="http://schemas.microsoft.com/office/drawing/2014/main" id="{1EA06B7D-184F-43FD-9DD1-3CFA26510EDC}"/>
              </a:ext>
            </a:extLst>
          </p:cNvPr>
          <p:cNvSpPr/>
          <p:nvPr/>
        </p:nvSpPr>
        <p:spPr>
          <a:xfrm rot="16200000">
            <a:off x="1801495" y="4994277"/>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3" name="文本框 52">
            <a:extLst>
              <a:ext uri="{FF2B5EF4-FFF2-40B4-BE49-F238E27FC236}">
                <a16:creationId xmlns:a16="http://schemas.microsoft.com/office/drawing/2014/main" id="{6BB408FE-28C0-4326-ACBE-A1744AF2A0DE}"/>
              </a:ext>
            </a:extLst>
          </p:cNvPr>
          <p:cNvSpPr txBox="1"/>
          <p:nvPr/>
        </p:nvSpPr>
        <p:spPr>
          <a:xfrm>
            <a:off x="8389" y="4684226"/>
            <a:ext cx="1823592" cy="954107"/>
          </a:xfrm>
          <a:prstGeom prst="rect">
            <a:avLst/>
          </a:prstGeom>
          <a:noFill/>
        </p:spPr>
        <p:txBody>
          <a:bodyPr wrap="square" rtlCol="0">
            <a:spAutoFit/>
          </a:bodyPr>
          <a:lstStyle/>
          <a:p>
            <a:pPr algn="r"/>
            <a:r>
              <a:rPr lang="zh-CN" altLang="en-US" sz="2800" b="1">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4" name="文本框 53">
            <a:extLst>
              <a:ext uri="{FF2B5EF4-FFF2-40B4-BE49-F238E27FC236}">
                <a16:creationId xmlns:a16="http://schemas.microsoft.com/office/drawing/2014/main" id="{89DDF529-816A-49F7-90D9-E0AFBE39F618}"/>
              </a:ext>
            </a:extLst>
          </p:cNvPr>
          <p:cNvSpPr txBox="1"/>
          <p:nvPr/>
        </p:nvSpPr>
        <p:spPr>
          <a:xfrm>
            <a:off x="439420" y="3864610"/>
            <a:ext cx="1279525" cy="39878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pic>
        <p:nvPicPr>
          <p:cNvPr id="3" name="图片 2">
            <a:extLst>
              <a:ext uri="{FF2B5EF4-FFF2-40B4-BE49-F238E27FC236}">
                <a16:creationId xmlns:a16="http://schemas.microsoft.com/office/drawing/2014/main" id="{D14BBA1D-1E97-419B-89DD-99186C3D9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507" y="1282035"/>
            <a:ext cx="8443643" cy="5165150"/>
          </a:xfrm>
          <a:prstGeom prst="rect">
            <a:avLst/>
          </a:prstGeom>
        </p:spPr>
      </p:pic>
      <p:sp>
        <p:nvSpPr>
          <p:cNvPr id="50" name="文本框 49">
            <a:extLst>
              <a:ext uri="{FF2B5EF4-FFF2-40B4-BE49-F238E27FC236}">
                <a16:creationId xmlns:a16="http://schemas.microsoft.com/office/drawing/2014/main" id="{2FD04B23-9BD8-48A4-B52A-FF7330BC7E40}"/>
              </a:ext>
            </a:extLst>
          </p:cNvPr>
          <p:cNvSpPr txBox="1"/>
          <p:nvPr/>
        </p:nvSpPr>
        <p:spPr>
          <a:xfrm>
            <a:off x="3589147" y="6319581"/>
            <a:ext cx="6415326" cy="499624"/>
          </a:xfrm>
          <a:prstGeom prst="rect">
            <a:avLst/>
          </a:prstGeom>
          <a:noFill/>
        </p:spPr>
        <p:txBody>
          <a:bodyPr wrap="square" rtlCol="0">
            <a:spAutoFit/>
          </a:bodyPr>
          <a:lstStyle/>
          <a:p>
            <a:pPr algn="ctr" fontAlgn="auto">
              <a:lnSpc>
                <a:spcPct val="150000"/>
              </a:lnSpc>
            </a:pPr>
            <a:r>
              <a:rPr lang="zh-CN" altLang="en-US" sz="2000">
                <a:solidFill>
                  <a:schemeClr val="tx1">
                    <a:lumMod val="75000"/>
                    <a:lumOff val="25000"/>
                  </a:schemeClr>
                </a:solidFill>
                <a:latin typeface="微软雅黑" panose="020B0503020204020204" charset="-122"/>
                <a:ea typeface="微软雅黑" panose="020B0503020204020204" charset="-122"/>
              </a:rPr>
              <a:t>图</a:t>
            </a:r>
            <a:r>
              <a:rPr lang="en-US" altLang="zh-CN" sz="2000">
                <a:solidFill>
                  <a:schemeClr val="tx1">
                    <a:lumMod val="75000"/>
                    <a:lumOff val="25000"/>
                  </a:schemeClr>
                </a:solidFill>
                <a:latin typeface="微软雅黑" panose="020B0503020204020204" charset="-122"/>
                <a:ea typeface="微软雅黑" panose="020B0503020204020204" charset="-122"/>
              </a:rPr>
              <a:t>4 </a:t>
            </a:r>
            <a:r>
              <a:rPr lang="zh-CN" altLang="en-US" sz="2000">
                <a:solidFill>
                  <a:schemeClr val="tx1">
                    <a:lumMod val="75000"/>
                    <a:lumOff val="25000"/>
                  </a:schemeClr>
                </a:solidFill>
                <a:latin typeface="微软雅黑" panose="020B0503020204020204" charset="-122"/>
                <a:ea typeface="微软雅黑" panose="020B0503020204020204" charset="-122"/>
              </a:rPr>
              <a:t>实验结果</a:t>
            </a:r>
            <a:r>
              <a:rPr lang="en-US" altLang="zh-CN" sz="2000">
                <a:solidFill>
                  <a:schemeClr val="tx1">
                    <a:lumMod val="75000"/>
                    <a:lumOff val="25000"/>
                  </a:schemeClr>
                </a:solidFill>
                <a:latin typeface="微软雅黑" panose="020B0503020204020204" charset="-122"/>
                <a:ea typeface="微软雅黑" panose="020B0503020204020204" charset="-122"/>
              </a:rPr>
              <a:t> </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75603006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09600" y="4091940"/>
            <a:ext cx="4361815" cy="553085"/>
          </a:xfrm>
          <a:prstGeom prst="rect">
            <a:avLst/>
          </a:prstGeom>
        </p:spPr>
        <p:txBody>
          <a:bodyPr wrap="square">
            <a:spAutoFit/>
          </a:bodyPr>
          <a:lstStyle/>
          <a:p>
            <a:pPr>
              <a:lnSpc>
                <a:spcPct val="150000"/>
              </a:lnSpc>
            </a:pP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14</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941265"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a:t>
            </a:r>
            <a:endParaRPr kumimoji="0"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grpSp>
        <p:nvGrpSpPr>
          <p:cNvPr id="28" name="组合 27"/>
          <p:cNvGrpSpPr/>
          <p:nvPr/>
        </p:nvGrpSpPr>
        <p:grpSpPr>
          <a:xfrm>
            <a:off x="-10795" y="-184150"/>
            <a:ext cx="2152650" cy="7042150"/>
            <a:chOff x="-17" y="-290"/>
            <a:chExt cx="3390" cy="11090"/>
          </a:xfrm>
        </p:grpSpPr>
        <p:sp>
          <p:nvSpPr>
            <p:cNvPr id="29" name="矩形 2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30" name="矩形 2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34" name="文本框 33"/>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7" name="等腰三角形 36"/>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 name="文本框 3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39" name="组合 38"/>
          <p:cNvGrpSpPr/>
          <p:nvPr/>
        </p:nvGrpSpPr>
        <p:grpSpPr>
          <a:xfrm>
            <a:off x="-10160" y="-170180"/>
            <a:ext cx="2154555" cy="7042150"/>
            <a:chOff x="-20" y="-290"/>
            <a:chExt cx="3393" cy="11090"/>
          </a:xfrm>
        </p:grpSpPr>
        <p:sp>
          <p:nvSpPr>
            <p:cNvPr id="40" name="矩形 39"/>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1" name="矩形 4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 y="1583"/>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0" y="3011"/>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0" y="4443"/>
              <a:ext cx="2718"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6"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7"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grpSp>
      <p:sp>
        <p:nvSpPr>
          <p:cNvPr id="52" name="文本框 51"/>
          <p:cNvSpPr txBox="1"/>
          <p:nvPr/>
        </p:nvSpPr>
        <p:spPr>
          <a:xfrm>
            <a:off x="461010" y="576072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dirty="0"/>
          </a:p>
        </p:txBody>
      </p:sp>
      <p:sp>
        <p:nvSpPr>
          <p:cNvPr id="48" name="等腰三角形 47">
            <a:extLst>
              <a:ext uri="{FF2B5EF4-FFF2-40B4-BE49-F238E27FC236}">
                <a16:creationId xmlns:a16="http://schemas.microsoft.com/office/drawing/2014/main" id="{1EA06B7D-184F-43FD-9DD1-3CFA26510EDC}"/>
              </a:ext>
            </a:extLst>
          </p:cNvPr>
          <p:cNvSpPr/>
          <p:nvPr/>
        </p:nvSpPr>
        <p:spPr>
          <a:xfrm rot="16200000">
            <a:off x="1801495" y="4994277"/>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3" name="文本框 52">
            <a:extLst>
              <a:ext uri="{FF2B5EF4-FFF2-40B4-BE49-F238E27FC236}">
                <a16:creationId xmlns:a16="http://schemas.microsoft.com/office/drawing/2014/main" id="{6BB408FE-28C0-4326-ACBE-A1744AF2A0DE}"/>
              </a:ext>
            </a:extLst>
          </p:cNvPr>
          <p:cNvSpPr txBox="1"/>
          <p:nvPr/>
        </p:nvSpPr>
        <p:spPr>
          <a:xfrm>
            <a:off x="8389" y="4684226"/>
            <a:ext cx="1823592" cy="954107"/>
          </a:xfrm>
          <a:prstGeom prst="rect">
            <a:avLst/>
          </a:prstGeom>
          <a:noFill/>
        </p:spPr>
        <p:txBody>
          <a:bodyPr wrap="square" rtlCol="0">
            <a:spAutoFit/>
          </a:bodyPr>
          <a:lstStyle/>
          <a:p>
            <a:pPr algn="r"/>
            <a:r>
              <a:rPr lang="zh-CN" altLang="en-US" sz="2800" b="1">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4" name="文本框 53">
            <a:extLst>
              <a:ext uri="{FF2B5EF4-FFF2-40B4-BE49-F238E27FC236}">
                <a16:creationId xmlns:a16="http://schemas.microsoft.com/office/drawing/2014/main" id="{89DDF529-816A-49F7-90D9-E0AFBE39F618}"/>
              </a:ext>
            </a:extLst>
          </p:cNvPr>
          <p:cNvSpPr txBox="1"/>
          <p:nvPr/>
        </p:nvSpPr>
        <p:spPr>
          <a:xfrm>
            <a:off x="439420" y="3864610"/>
            <a:ext cx="1279525" cy="39878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graphicFrame>
        <p:nvGraphicFramePr>
          <p:cNvPr id="50" name="图表 49">
            <a:extLst>
              <a:ext uri="{FF2B5EF4-FFF2-40B4-BE49-F238E27FC236}">
                <a16:creationId xmlns:a16="http://schemas.microsoft.com/office/drawing/2014/main" id="{DE83B851-EF7C-45CC-87BF-F5E6063D0720}"/>
              </a:ext>
            </a:extLst>
          </p:cNvPr>
          <p:cNvGraphicFramePr/>
          <p:nvPr>
            <p:extLst>
              <p:ext uri="{D42A27DB-BD31-4B8C-83A1-F6EECF244321}">
                <p14:modId xmlns:p14="http://schemas.microsoft.com/office/powerpoint/2010/main" val="4264568096"/>
              </p:ext>
            </p:extLst>
          </p:nvPr>
        </p:nvGraphicFramePr>
        <p:xfrm>
          <a:off x="2907982" y="1483583"/>
          <a:ext cx="7746683" cy="4858479"/>
        </p:xfrm>
        <a:graphic>
          <a:graphicData uri="http://schemas.openxmlformats.org/drawingml/2006/chart">
            <c:chart xmlns:c="http://schemas.openxmlformats.org/drawingml/2006/chart" xmlns:r="http://schemas.openxmlformats.org/officeDocument/2006/relationships" r:id="rId3"/>
          </a:graphicData>
        </a:graphic>
      </p:graphicFrame>
      <p:sp>
        <p:nvSpPr>
          <p:cNvPr id="51" name="文本框 50">
            <a:extLst>
              <a:ext uri="{FF2B5EF4-FFF2-40B4-BE49-F238E27FC236}">
                <a16:creationId xmlns:a16="http://schemas.microsoft.com/office/drawing/2014/main" id="{C37881C4-8F4E-4C43-8F80-6397A0FE4762}"/>
              </a:ext>
            </a:extLst>
          </p:cNvPr>
          <p:cNvSpPr txBox="1"/>
          <p:nvPr/>
        </p:nvSpPr>
        <p:spPr>
          <a:xfrm>
            <a:off x="3589147" y="6319581"/>
            <a:ext cx="6415326" cy="499624"/>
          </a:xfrm>
          <a:prstGeom prst="rect">
            <a:avLst/>
          </a:prstGeom>
          <a:noFill/>
        </p:spPr>
        <p:txBody>
          <a:bodyPr wrap="square" rtlCol="0">
            <a:spAutoFit/>
          </a:bodyPr>
          <a:lstStyle/>
          <a:p>
            <a:pPr algn="ctr" fontAlgn="auto">
              <a:lnSpc>
                <a:spcPct val="150000"/>
              </a:lnSpc>
            </a:pPr>
            <a:r>
              <a:rPr lang="zh-CN" altLang="en-US" sz="2000">
                <a:solidFill>
                  <a:schemeClr val="tx1">
                    <a:lumMod val="75000"/>
                    <a:lumOff val="25000"/>
                  </a:schemeClr>
                </a:solidFill>
                <a:latin typeface="微软雅黑" panose="020B0503020204020204" charset="-122"/>
                <a:ea typeface="微软雅黑" panose="020B0503020204020204" charset="-122"/>
              </a:rPr>
              <a:t>图</a:t>
            </a:r>
            <a:r>
              <a:rPr lang="en-US" altLang="zh-CN" sz="2000">
                <a:solidFill>
                  <a:schemeClr val="tx1">
                    <a:lumMod val="75000"/>
                    <a:lumOff val="25000"/>
                  </a:schemeClr>
                </a:solidFill>
                <a:latin typeface="微软雅黑" panose="020B0503020204020204" charset="-122"/>
                <a:ea typeface="微软雅黑" panose="020B0503020204020204" charset="-122"/>
              </a:rPr>
              <a:t>4 </a:t>
            </a:r>
            <a:r>
              <a:rPr lang="zh-CN" altLang="en-US" sz="2000">
                <a:solidFill>
                  <a:schemeClr val="tx1">
                    <a:lumMod val="75000"/>
                    <a:lumOff val="25000"/>
                  </a:schemeClr>
                </a:solidFill>
                <a:latin typeface="微软雅黑" panose="020B0503020204020204" charset="-122"/>
                <a:ea typeface="微软雅黑" panose="020B0503020204020204" charset="-122"/>
              </a:rPr>
              <a:t>计算成本</a:t>
            </a:r>
            <a:r>
              <a:rPr lang="en-US" altLang="zh-CN" sz="2000">
                <a:solidFill>
                  <a:schemeClr val="tx1">
                    <a:lumMod val="75000"/>
                    <a:lumOff val="25000"/>
                  </a:schemeClr>
                </a:solidFill>
                <a:latin typeface="微软雅黑" panose="020B0503020204020204" charset="-122"/>
                <a:ea typeface="微软雅黑" panose="020B0503020204020204" charset="-122"/>
              </a:rPr>
              <a:t> </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60642496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09600" y="4091940"/>
            <a:ext cx="4361815" cy="553085"/>
          </a:xfrm>
          <a:prstGeom prst="rect">
            <a:avLst/>
          </a:prstGeom>
        </p:spPr>
        <p:txBody>
          <a:bodyPr wrap="square">
            <a:spAutoFit/>
          </a:bodyPr>
          <a:lstStyle/>
          <a:p>
            <a:pPr>
              <a:lnSpc>
                <a:spcPct val="150000"/>
              </a:lnSpc>
            </a:pP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15</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941265"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a:t>
            </a:r>
            <a:endParaRPr kumimoji="0"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grpSp>
        <p:nvGrpSpPr>
          <p:cNvPr id="28" name="组合 27"/>
          <p:cNvGrpSpPr/>
          <p:nvPr/>
        </p:nvGrpSpPr>
        <p:grpSpPr>
          <a:xfrm>
            <a:off x="-10795" y="-184150"/>
            <a:ext cx="2152650" cy="7042150"/>
            <a:chOff x="-17" y="-290"/>
            <a:chExt cx="3390" cy="11090"/>
          </a:xfrm>
        </p:grpSpPr>
        <p:sp>
          <p:nvSpPr>
            <p:cNvPr id="29" name="矩形 2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30" name="矩形 2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34" name="文本框 33"/>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7" name="等腰三角形 36"/>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 name="文本框 3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39" name="组合 38"/>
          <p:cNvGrpSpPr/>
          <p:nvPr/>
        </p:nvGrpSpPr>
        <p:grpSpPr>
          <a:xfrm>
            <a:off x="-10160" y="-170180"/>
            <a:ext cx="2154555" cy="7042150"/>
            <a:chOff x="-20" y="-290"/>
            <a:chExt cx="3393" cy="11090"/>
          </a:xfrm>
        </p:grpSpPr>
        <p:sp>
          <p:nvSpPr>
            <p:cNvPr id="40" name="矩形 39"/>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1" name="矩形 4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 y="1583"/>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0" y="3011"/>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0" y="4443"/>
              <a:ext cx="2718"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6"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7"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grpSp>
      <p:sp>
        <p:nvSpPr>
          <p:cNvPr id="52" name="文本框 51"/>
          <p:cNvSpPr txBox="1"/>
          <p:nvPr/>
        </p:nvSpPr>
        <p:spPr>
          <a:xfrm>
            <a:off x="461010" y="576072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dirty="0"/>
          </a:p>
        </p:txBody>
      </p:sp>
      <p:sp>
        <p:nvSpPr>
          <p:cNvPr id="48" name="等腰三角形 47">
            <a:extLst>
              <a:ext uri="{FF2B5EF4-FFF2-40B4-BE49-F238E27FC236}">
                <a16:creationId xmlns:a16="http://schemas.microsoft.com/office/drawing/2014/main" id="{1EA06B7D-184F-43FD-9DD1-3CFA26510EDC}"/>
              </a:ext>
            </a:extLst>
          </p:cNvPr>
          <p:cNvSpPr/>
          <p:nvPr/>
        </p:nvSpPr>
        <p:spPr>
          <a:xfrm rot="16200000">
            <a:off x="1801495" y="4994277"/>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3" name="文本框 52">
            <a:extLst>
              <a:ext uri="{FF2B5EF4-FFF2-40B4-BE49-F238E27FC236}">
                <a16:creationId xmlns:a16="http://schemas.microsoft.com/office/drawing/2014/main" id="{6BB408FE-28C0-4326-ACBE-A1744AF2A0DE}"/>
              </a:ext>
            </a:extLst>
          </p:cNvPr>
          <p:cNvSpPr txBox="1"/>
          <p:nvPr/>
        </p:nvSpPr>
        <p:spPr>
          <a:xfrm>
            <a:off x="8389" y="4684226"/>
            <a:ext cx="1823592" cy="954107"/>
          </a:xfrm>
          <a:prstGeom prst="rect">
            <a:avLst/>
          </a:prstGeom>
          <a:noFill/>
        </p:spPr>
        <p:txBody>
          <a:bodyPr wrap="square" rtlCol="0">
            <a:spAutoFit/>
          </a:bodyPr>
          <a:lstStyle/>
          <a:p>
            <a:pPr algn="r"/>
            <a:r>
              <a:rPr lang="zh-CN" altLang="en-US" sz="2800" b="1">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4" name="文本框 53">
            <a:extLst>
              <a:ext uri="{FF2B5EF4-FFF2-40B4-BE49-F238E27FC236}">
                <a16:creationId xmlns:a16="http://schemas.microsoft.com/office/drawing/2014/main" id="{89DDF529-816A-49F7-90D9-E0AFBE39F618}"/>
              </a:ext>
            </a:extLst>
          </p:cNvPr>
          <p:cNvSpPr txBox="1"/>
          <p:nvPr/>
        </p:nvSpPr>
        <p:spPr>
          <a:xfrm>
            <a:off x="439420" y="3864610"/>
            <a:ext cx="1279525" cy="39878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grpSp>
        <p:nvGrpSpPr>
          <p:cNvPr id="3" name="组合 2">
            <a:extLst>
              <a:ext uri="{FF2B5EF4-FFF2-40B4-BE49-F238E27FC236}">
                <a16:creationId xmlns:a16="http://schemas.microsoft.com/office/drawing/2014/main" id="{A527AABE-117D-4B73-AD65-D42FC8EE2435}"/>
              </a:ext>
            </a:extLst>
          </p:cNvPr>
          <p:cNvGrpSpPr/>
          <p:nvPr/>
        </p:nvGrpSpPr>
        <p:grpSpPr>
          <a:xfrm>
            <a:off x="2790507" y="2027555"/>
            <a:ext cx="8707188" cy="3034080"/>
            <a:chOff x="0" y="1233402"/>
            <a:chExt cx="15418955" cy="4565533"/>
          </a:xfrm>
        </p:grpSpPr>
        <p:sp>
          <p:nvSpPr>
            <p:cNvPr id="72" name="矩形 71">
              <a:extLst>
                <a:ext uri="{FF2B5EF4-FFF2-40B4-BE49-F238E27FC236}">
                  <a16:creationId xmlns:a16="http://schemas.microsoft.com/office/drawing/2014/main" id="{69879EFB-2A9A-49B1-ACB9-C9AC3FD8E5BF}"/>
                </a:ext>
              </a:extLst>
            </p:cNvPr>
            <p:cNvSpPr/>
            <p:nvPr/>
          </p:nvSpPr>
          <p:spPr>
            <a:xfrm>
              <a:off x="8882226" y="2791551"/>
              <a:ext cx="1692491" cy="539672"/>
            </a:xfrm>
            <a:prstGeom prst="rect">
              <a:avLst/>
            </a:prstGeom>
          </p:spPr>
          <p:txBody>
            <a:bodyPr wrap="square">
              <a:spAutoFit/>
            </a:bodyPr>
            <a:lstStyle/>
            <a:p>
              <a:r>
                <a:rPr lang="en-US" altLang="zh-CN">
                  <a:latin typeface="Times New Roman" panose="02020603050405020304" pitchFamily="18" charset="0"/>
                  <a:cs typeface="Times New Roman" panose="02020603050405020304" pitchFamily="18" charset="0"/>
                </a:rPr>
                <a:t>Bicubic</a:t>
              </a:r>
              <a:endParaRPr lang="zh-CN" altLang="en-US">
                <a:latin typeface="Times New Roman" panose="02020603050405020304" pitchFamily="18" charset="0"/>
                <a:cs typeface="Times New Roman" panose="02020603050405020304" pitchFamily="18" charset="0"/>
              </a:endParaRPr>
            </a:p>
          </p:txBody>
        </p:sp>
        <p:sp>
          <p:nvSpPr>
            <p:cNvPr id="73" name="矩形 72">
              <a:extLst>
                <a:ext uri="{FF2B5EF4-FFF2-40B4-BE49-F238E27FC236}">
                  <a16:creationId xmlns:a16="http://schemas.microsoft.com/office/drawing/2014/main" id="{AF0DF409-6657-4E0E-A38D-3DF52E78011F}"/>
                </a:ext>
              </a:extLst>
            </p:cNvPr>
            <p:cNvSpPr/>
            <p:nvPr/>
          </p:nvSpPr>
          <p:spPr>
            <a:xfrm>
              <a:off x="6749525" y="2791551"/>
              <a:ext cx="1051077" cy="539672"/>
            </a:xfrm>
            <a:prstGeom prst="rect">
              <a:avLst/>
            </a:prstGeom>
          </p:spPr>
          <p:txBody>
            <a:bodyPr wrap="square">
              <a:spAutoFit/>
            </a:bodyPr>
            <a:lstStyle/>
            <a:p>
              <a:r>
                <a:rPr lang="en-US" altLang="zh-CN">
                  <a:latin typeface="Times New Roman" panose="02020603050405020304" pitchFamily="18" charset="0"/>
                  <a:cs typeface="Times New Roman" panose="02020603050405020304" pitchFamily="18" charset="0"/>
                </a:rPr>
                <a:t>HR</a:t>
              </a:r>
              <a:endParaRPr lang="zh-CN" altLang="en-US">
                <a:latin typeface="Times New Roman" panose="02020603050405020304" pitchFamily="18" charset="0"/>
                <a:cs typeface="Times New Roman" panose="02020603050405020304" pitchFamily="18" charset="0"/>
              </a:endParaRPr>
            </a:p>
          </p:txBody>
        </p:sp>
        <p:sp>
          <p:nvSpPr>
            <p:cNvPr id="74" name="矩形 73">
              <a:extLst>
                <a:ext uri="{FF2B5EF4-FFF2-40B4-BE49-F238E27FC236}">
                  <a16:creationId xmlns:a16="http://schemas.microsoft.com/office/drawing/2014/main" id="{A33F7AD6-5075-446B-AC7F-C593A46C586C}"/>
                </a:ext>
              </a:extLst>
            </p:cNvPr>
            <p:cNvSpPr/>
            <p:nvPr/>
          </p:nvSpPr>
          <p:spPr>
            <a:xfrm>
              <a:off x="13492256" y="2791551"/>
              <a:ext cx="1796660" cy="539672"/>
            </a:xfrm>
            <a:prstGeom prst="rect">
              <a:avLst/>
            </a:prstGeom>
          </p:spPr>
          <p:txBody>
            <a:bodyPr wrap="square">
              <a:spAutoFit/>
            </a:bodyPr>
            <a:lstStyle/>
            <a:p>
              <a:r>
                <a:rPr lang="en-US" altLang="zh-CN">
                  <a:latin typeface="Times New Roman" panose="02020603050405020304" pitchFamily="18" charset="0"/>
                  <a:cs typeface="Times New Roman" panose="02020603050405020304" pitchFamily="18" charset="0"/>
                </a:rPr>
                <a:t>VDSR</a:t>
              </a:r>
              <a:endParaRPr lang="zh-CN" altLang="en-US">
                <a:latin typeface="Times New Roman" panose="02020603050405020304" pitchFamily="18" charset="0"/>
                <a:cs typeface="Times New Roman" panose="02020603050405020304" pitchFamily="18" charset="0"/>
              </a:endParaRPr>
            </a:p>
          </p:txBody>
        </p:sp>
        <p:sp>
          <p:nvSpPr>
            <p:cNvPr id="75" name="矩形 74">
              <a:extLst>
                <a:ext uri="{FF2B5EF4-FFF2-40B4-BE49-F238E27FC236}">
                  <a16:creationId xmlns:a16="http://schemas.microsoft.com/office/drawing/2014/main" id="{17CBE1D1-9F18-4BDA-868B-2A115956C40E}"/>
                </a:ext>
              </a:extLst>
            </p:cNvPr>
            <p:cNvSpPr/>
            <p:nvPr/>
          </p:nvSpPr>
          <p:spPr>
            <a:xfrm>
              <a:off x="11116698" y="2791551"/>
              <a:ext cx="1796662" cy="539672"/>
            </a:xfrm>
            <a:prstGeom prst="rect">
              <a:avLst/>
            </a:prstGeom>
          </p:spPr>
          <p:txBody>
            <a:bodyPr wrap="square">
              <a:spAutoFit/>
            </a:bodyPr>
            <a:lstStyle/>
            <a:p>
              <a:r>
                <a:rPr lang="en-US" altLang="zh-CN">
                  <a:latin typeface="Times New Roman" panose="02020603050405020304" pitchFamily="18" charset="0"/>
                  <a:cs typeface="Times New Roman" panose="02020603050405020304" pitchFamily="18" charset="0"/>
                </a:rPr>
                <a:t>LapSRN</a:t>
              </a:r>
              <a:endParaRPr lang="zh-CN" altLang="en-US">
                <a:latin typeface="Times New Roman" panose="02020603050405020304" pitchFamily="18" charset="0"/>
                <a:cs typeface="Times New Roman" panose="02020603050405020304" pitchFamily="18" charset="0"/>
              </a:endParaRPr>
            </a:p>
          </p:txBody>
        </p:sp>
        <p:sp>
          <p:nvSpPr>
            <p:cNvPr id="76" name="矩形 75">
              <a:extLst>
                <a:ext uri="{FF2B5EF4-FFF2-40B4-BE49-F238E27FC236}">
                  <a16:creationId xmlns:a16="http://schemas.microsoft.com/office/drawing/2014/main" id="{6CA0808F-1CA2-4CA0-BC60-DF13175DE453}"/>
                </a:ext>
              </a:extLst>
            </p:cNvPr>
            <p:cNvSpPr/>
            <p:nvPr/>
          </p:nvSpPr>
          <p:spPr>
            <a:xfrm>
              <a:off x="6695436" y="5255267"/>
              <a:ext cx="1590041" cy="539672"/>
            </a:xfrm>
            <a:prstGeom prst="rect">
              <a:avLst/>
            </a:prstGeom>
          </p:spPr>
          <p:txBody>
            <a:bodyPr wrap="square">
              <a:spAutoFit/>
            </a:bodyPr>
            <a:lstStyle/>
            <a:p>
              <a:r>
                <a:rPr lang="en-US" altLang="zh-CN">
                  <a:latin typeface="Times New Roman" panose="02020603050405020304" pitchFamily="18" charset="0"/>
                  <a:cs typeface="Times New Roman" panose="02020603050405020304" pitchFamily="18" charset="0"/>
                </a:rPr>
                <a:t>IDN</a:t>
              </a:r>
              <a:endParaRPr lang="zh-CN" altLang="en-US">
                <a:latin typeface="Times New Roman" panose="02020603050405020304" pitchFamily="18" charset="0"/>
                <a:cs typeface="Times New Roman" panose="02020603050405020304" pitchFamily="18" charset="0"/>
              </a:endParaRPr>
            </a:p>
          </p:txBody>
        </p:sp>
        <p:sp>
          <p:nvSpPr>
            <p:cNvPr id="77" name="矩形 76">
              <a:extLst>
                <a:ext uri="{FF2B5EF4-FFF2-40B4-BE49-F238E27FC236}">
                  <a16:creationId xmlns:a16="http://schemas.microsoft.com/office/drawing/2014/main" id="{6C5E55BF-55C6-408E-97EB-9D44F99E299B}"/>
                </a:ext>
              </a:extLst>
            </p:cNvPr>
            <p:cNvSpPr/>
            <p:nvPr/>
          </p:nvSpPr>
          <p:spPr>
            <a:xfrm>
              <a:off x="8913533" y="5255266"/>
              <a:ext cx="1590041" cy="539672"/>
            </a:xfrm>
            <a:prstGeom prst="rect">
              <a:avLst/>
            </a:prstGeom>
          </p:spPr>
          <p:txBody>
            <a:bodyPr wrap="square">
              <a:spAutoFit/>
            </a:bodyPr>
            <a:lstStyle/>
            <a:p>
              <a:r>
                <a:rPr lang="en-US" altLang="zh-CN">
                  <a:latin typeface="Times New Roman" panose="02020603050405020304" pitchFamily="18" charset="0"/>
                  <a:cs typeface="Times New Roman" panose="02020603050405020304" pitchFamily="18" charset="0"/>
                </a:rPr>
                <a:t>CARN</a:t>
              </a:r>
              <a:endParaRPr lang="zh-CN" altLang="en-US">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0C85FABA-47E0-4277-ADCD-37E24E82B8BB}"/>
                </a:ext>
              </a:extLst>
            </p:cNvPr>
            <p:cNvSpPr/>
            <p:nvPr/>
          </p:nvSpPr>
          <p:spPr>
            <a:xfrm>
              <a:off x="11202776" y="5255266"/>
              <a:ext cx="1796662" cy="539672"/>
            </a:xfrm>
            <a:prstGeom prst="rect">
              <a:avLst/>
            </a:prstGeom>
          </p:spPr>
          <p:txBody>
            <a:bodyPr wrap="square">
              <a:spAutoFit/>
            </a:bodyPr>
            <a:lstStyle/>
            <a:p>
              <a:r>
                <a:rPr lang="en-US" altLang="zh-CN">
                  <a:latin typeface="Times New Roman" panose="02020603050405020304" pitchFamily="18" charset="0"/>
                  <a:cs typeface="Times New Roman" panose="02020603050405020304" pitchFamily="18" charset="0"/>
                </a:rPr>
                <a:t>SwinIR</a:t>
              </a:r>
              <a:endParaRPr lang="zh-CN" altLang="en-US">
                <a:latin typeface="Times New Roman" panose="02020603050405020304" pitchFamily="18" charset="0"/>
                <a:cs typeface="Times New Roman" panose="02020603050405020304" pitchFamily="18" charset="0"/>
              </a:endParaRPr>
            </a:p>
          </p:txBody>
        </p:sp>
        <p:sp>
          <p:nvSpPr>
            <p:cNvPr id="79" name="矩形 78">
              <a:extLst>
                <a:ext uri="{FF2B5EF4-FFF2-40B4-BE49-F238E27FC236}">
                  <a16:creationId xmlns:a16="http://schemas.microsoft.com/office/drawing/2014/main" id="{41ECD176-D1CE-4ED0-A46F-A56072454EE4}"/>
                </a:ext>
              </a:extLst>
            </p:cNvPr>
            <p:cNvSpPr/>
            <p:nvPr/>
          </p:nvSpPr>
          <p:spPr>
            <a:xfrm>
              <a:off x="13368540" y="5255266"/>
              <a:ext cx="2050415" cy="539672"/>
            </a:xfrm>
            <a:prstGeom prst="rect">
              <a:avLst/>
            </a:prstGeom>
          </p:spPr>
          <p:txBody>
            <a:bodyPr wrap="square">
              <a:spAutoFit/>
            </a:bodyPr>
            <a:lstStyle/>
            <a:p>
              <a:r>
                <a:rPr lang="en-US" altLang="zh-CN">
                  <a:latin typeface="Times New Roman" panose="02020603050405020304" pitchFamily="18" charset="0"/>
                  <a:cs typeface="Times New Roman" panose="02020603050405020304" pitchFamily="18" charset="0"/>
                </a:rPr>
                <a:t>FFSRN</a:t>
              </a:r>
              <a:endParaRPr lang="zh-CN" altLang="en-US">
                <a:latin typeface="Times New Roman" panose="02020603050405020304" pitchFamily="18" charset="0"/>
                <a:cs typeface="Times New Roman" panose="02020603050405020304" pitchFamily="18" charset="0"/>
              </a:endParaRPr>
            </a:p>
          </p:txBody>
        </p:sp>
        <p:pic>
          <p:nvPicPr>
            <p:cNvPr id="80" name="图片 79">
              <a:extLst>
                <a:ext uri="{FF2B5EF4-FFF2-40B4-BE49-F238E27FC236}">
                  <a16:creationId xmlns:a16="http://schemas.microsoft.com/office/drawing/2014/main" id="{90C005DB-8790-4599-B3CA-291D5E5FF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40914"/>
              <a:ext cx="5807003" cy="3874075"/>
            </a:xfrm>
            <a:prstGeom prst="rect">
              <a:avLst/>
            </a:prstGeom>
          </p:spPr>
        </p:pic>
        <p:pic>
          <p:nvPicPr>
            <p:cNvPr id="81" name="图片 80">
              <a:extLst>
                <a:ext uri="{FF2B5EF4-FFF2-40B4-BE49-F238E27FC236}">
                  <a16:creationId xmlns:a16="http://schemas.microsoft.com/office/drawing/2014/main" id="{834CE320-8424-4FD3-AE71-9DD97E1C9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6232" y="1240914"/>
              <a:ext cx="2100016" cy="1315697"/>
            </a:xfrm>
            <a:prstGeom prst="rect">
              <a:avLst/>
            </a:prstGeom>
          </p:spPr>
        </p:pic>
        <p:pic>
          <p:nvPicPr>
            <p:cNvPr id="82" name="图片 81">
              <a:extLst>
                <a:ext uri="{FF2B5EF4-FFF2-40B4-BE49-F238E27FC236}">
                  <a16:creationId xmlns:a16="http://schemas.microsoft.com/office/drawing/2014/main" id="{D2DD08CD-BC75-4512-A6C3-D70E8988F0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5477" y="1233402"/>
              <a:ext cx="2100014" cy="1315697"/>
            </a:xfrm>
            <a:prstGeom prst="rect">
              <a:avLst/>
            </a:prstGeom>
          </p:spPr>
        </p:pic>
        <p:pic>
          <p:nvPicPr>
            <p:cNvPr id="83" name="图片 82">
              <a:extLst>
                <a:ext uri="{FF2B5EF4-FFF2-40B4-BE49-F238E27FC236}">
                  <a16:creationId xmlns:a16="http://schemas.microsoft.com/office/drawing/2014/main" id="{471C81BD-8C04-4350-A5EA-D114B7B42F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4720" y="1240914"/>
              <a:ext cx="2100014" cy="1313555"/>
            </a:xfrm>
            <a:prstGeom prst="rect">
              <a:avLst/>
            </a:prstGeom>
          </p:spPr>
        </p:pic>
        <p:pic>
          <p:nvPicPr>
            <p:cNvPr id="84" name="图片 83">
              <a:extLst>
                <a:ext uri="{FF2B5EF4-FFF2-40B4-BE49-F238E27FC236}">
                  <a16:creationId xmlns:a16="http://schemas.microsoft.com/office/drawing/2014/main" id="{E0925798-793F-475A-9B73-7FB65AB08F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63971" y="1233402"/>
              <a:ext cx="2100014" cy="1294572"/>
            </a:xfrm>
            <a:prstGeom prst="rect">
              <a:avLst/>
            </a:prstGeom>
          </p:spPr>
        </p:pic>
        <p:pic>
          <p:nvPicPr>
            <p:cNvPr id="85" name="图片 84">
              <a:extLst>
                <a:ext uri="{FF2B5EF4-FFF2-40B4-BE49-F238E27FC236}">
                  <a16:creationId xmlns:a16="http://schemas.microsoft.com/office/drawing/2014/main" id="{201DB6F6-AAC0-4E99-9281-E988B8E794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6232" y="3780308"/>
              <a:ext cx="2100016" cy="1315696"/>
            </a:xfrm>
            <a:prstGeom prst="rect">
              <a:avLst/>
            </a:prstGeom>
          </p:spPr>
        </p:pic>
        <p:pic>
          <p:nvPicPr>
            <p:cNvPr id="86" name="图片 85">
              <a:extLst>
                <a:ext uri="{FF2B5EF4-FFF2-40B4-BE49-F238E27FC236}">
                  <a16:creationId xmlns:a16="http://schemas.microsoft.com/office/drawing/2014/main" id="{3FE8268A-38DE-4E5E-992C-20E0384E45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35362" y="3801433"/>
              <a:ext cx="2000248" cy="1315695"/>
            </a:xfrm>
            <a:prstGeom prst="rect">
              <a:avLst/>
            </a:prstGeom>
          </p:spPr>
        </p:pic>
        <p:sp>
          <p:nvSpPr>
            <p:cNvPr id="87" name="矩形 86">
              <a:extLst>
                <a:ext uri="{FF2B5EF4-FFF2-40B4-BE49-F238E27FC236}">
                  <a16:creationId xmlns:a16="http://schemas.microsoft.com/office/drawing/2014/main" id="{4E389921-8D39-4232-9302-24ABDE458392}"/>
                </a:ext>
              </a:extLst>
            </p:cNvPr>
            <p:cNvSpPr/>
            <p:nvPr/>
          </p:nvSpPr>
          <p:spPr>
            <a:xfrm>
              <a:off x="1956731" y="5259263"/>
              <a:ext cx="3483098" cy="539672"/>
            </a:xfrm>
            <a:prstGeom prst="rect">
              <a:avLst/>
            </a:prstGeom>
          </p:spPr>
          <p:txBody>
            <a:bodyPr wrap="square">
              <a:spAutoFit/>
            </a:bodyPr>
            <a:lstStyle/>
            <a:p>
              <a:r>
                <a:rPr lang="en-US" altLang="zh-CN">
                  <a:latin typeface="Times New Roman" panose="02020603050405020304" pitchFamily="18" charset="0"/>
                  <a:cs typeface="Times New Roman" panose="02020603050405020304" pitchFamily="18" charset="0"/>
                </a:rPr>
                <a:t>Urban100:Img012</a:t>
              </a:r>
              <a:endParaRPr lang="zh-CN" altLang="en-US">
                <a:latin typeface="Times New Roman" panose="02020603050405020304" pitchFamily="18" charset="0"/>
                <a:cs typeface="Times New Roman" panose="02020603050405020304" pitchFamily="18" charset="0"/>
              </a:endParaRPr>
            </a:p>
          </p:txBody>
        </p:sp>
        <p:pic>
          <p:nvPicPr>
            <p:cNvPr id="88" name="图片 87">
              <a:extLst>
                <a:ext uri="{FF2B5EF4-FFF2-40B4-BE49-F238E27FC236}">
                  <a16:creationId xmlns:a16="http://schemas.microsoft.com/office/drawing/2014/main" id="{AE6D0272-1640-4CF1-AC5F-E016DC4ECF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74719" y="3827282"/>
              <a:ext cx="2100013" cy="1268722"/>
            </a:xfrm>
            <a:prstGeom prst="rect">
              <a:avLst/>
            </a:prstGeom>
          </p:spPr>
        </p:pic>
        <p:pic>
          <p:nvPicPr>
            <p:cNvPr id="89" name="图片 88" descr="img_012_SRF_4_HR_FFSRN">
              <a:extLst>
                <a:ext uri="{FF2B5EF4-FFF2-40B4-BE49-F238E27FC236}">
                  <a16:creationId xmlns:a16="http://schemas.microsoft.com/office/drawing/2014/main" id="{0978CE25-B400-45CA-AE11-17766A2A02D0}"/>
                </a:ext>
              </a:extLst>
            </p:cNvPr>
            <p:cNvPicPr>
              <a:picLocks noChangeAspect="1"/>
            </p:cNvPicPr>
            <p:nvPr/>
          </p:nvPicPr>
          <p:blipFill>
            <a:blip r:embed="rId11"/>
            <a:stretch>
              <a:fillRect/>
            </a:stretch>
          </p:blipFill>
          <p:spPr>
            <a:xfrm>
              <a:off x="12913360" y="3824605"/>
              <a:ext cx="2050415" cy="1268730"/>
            </a:xfrm>
            <a:prstGeom prst="rect">
              <a:avLst/>
            </a:prstGeom>
          </p:spPr>
        </p:pic>
      </p:grpSp>
      <p:sp>
        <p:nvSpPr>
          <p:cNvPr id="90" name="文本框 89">
            <a:extLst>
              <a:ext uri="{FF2B5EF4-FFF2-40B4-BE49-F238E27FC236}">
                <a16:creationId xmlns:a16="http://schemas.microsoft.com/office/drawing/2014/main" id="{717E8AA6-E4A4-402E-87E8-FD2FFB8F087B}"/>
              </a:ext>
            </a:extLst>
          </p:cNvPr>
          <p:cNvSpPr txBox="1"/>
          <p:nvPr/>
        </p:nvSpPr>
        <p:spPr>
          <a:xfrm>
            <a:off x="3812755" y="5234143"/>
            <a:ext cx="6415326" cy="499624"/>
          </a:xfrm>
          <a:prstGeom prst="rect">
            <a:avLst/>
          </a:prstGeom>
          <a:noFill/>
        </p:spPr>
        <p:txBody>
          <a:bodyPr wrap="square" rtlCol="0">
            <a:spAutoFit/>
          </a:bodyPr>
          <a:lstStyle/>
          <a:p>
            <a:pPr algn="ctr" fontAlgn="auto">
              <a:lnSpc>
                <a:spcPct val="150000"/>
              </a:lnSpc>
            </a:pPr>
            <a:r>
              <a:rPr lang="zh-CN" altLang="en-US" sz="2000">
                <a:solidFill>
                  <a:schemeClr val="tx1">
                    <a:lumMod val="75000"/>
                    <a:lumOff val="25000"/>
                  </a:schemeClr>
                </a:solidFill>
                <a:latin typeface="微软雅黑" panose="020B0503020204020204" charset="-122"/>
                <a:ea typeface="微软雅黑" panose="020B0503020204020204" charset="-122"/>
              </a:rPr>
              <a:t>图</a:t>
            </a:r>
            <a:r>
              <a:rPr lang="en-US" altLang="zh-CN" sz="2000">
                <a:solidFill>
                  <a:schemeClr val="tx1">
                    <a:lumMod val="75000"/>
                    <a:lumOff val="25000"/>
                  </a:schemeClr>
                </a:solidFill>
                <a:latin typeface="微软雅黑" panose="020B0503020204020204" charset="-122"/>
                <a:ea typeface="微软雅黑" panose="020B0503020204020204" charset="-122"/>
              </a:rPr>
              <a:t>5 </a:t>
            </a:r>
            <a:r>
              <a:rPr lang="zh-CN" altLang="en-US" sz="2000">
                <a:solidFill>
                  <a:schemeClr val="tx1">
                    <a:lumMod val="75000"/>
                    <a:lumOff val="25000"/>
                  </a:schemeClr>
                </a:solidFill>
                <a:latin typeface="微软雅黑" panose="020B0503020204020204" charset="-122"/>
                <a:ea typeface="微软雅黑" panose="020B0503020204020204" charset="-122"/>
              </a:rPr>
              <a:t>可视化结果</a:t>
            </a:r>
            <a:r>
              <a:rPr lang="en-US" altLang="zh-CN" sz="2000">
                <a:solidFill>
                  <a:schemeClr val="tx1">
                    <a:lumMod val="75000"/>
                    <a:lumOff val="25000"/>
                  </a:schemeClr>
                </a:solidFill>
                <a:latin typeface="微软雅黑" panose="020B0503020204020204" charset="-122"/>
                <a:ea typeface="微软雅黑" panose="020B0503020204020204" charset="-122"/>
              </a:rPr>
              <a:t> </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98769981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a:solidFill>
                  <a:srgbClr val="202A36"/>
                </a:solidFill>
                <a:latin typeface="Arial" panose="020B0604020202020204" pitchFamily="34" charset="0"/>
                <a:ea typeface="宋体" panose="02010600030101010101" pitchFamily="2" charset="-122"/>
                <a:cs typeface="Arial" panose="020B0604020202020204" pitchFamily="34" charset="0"/>
                <a:sym typeface="+mn-ea"/>
              </a:rPr>
              <a:t>近期</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安排</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16</a:t>
            </a:r>
          </a:p>
        </p:txBody>
      </p:sp>
      <p:grpSp>
        <p:nvGrpSpPr>
          <p:cNvPr id="3" name="组合 2"/>
          <p:cNvGrpSpPr/>
          <p:nvPr/>
        </p:nvGrpSpPr>
        <p:grpSpPr>
          <a:xfrm>
            <a:off x="-1079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09" y="1605"/>
              <a:ext cx="2595" cy="1501"/>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09" y="4929"/>
              <a:ext cx="2382"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研究思路</a:t>
              </a:r>
            </a:p>
          </p:txBody>
        </p:sp>
        <p:sp>
          <p:nvSpPr>
            <p:cNvPr id="12" name="文本框 11"/>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191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文本框 14"/>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17" name="组合 16"/>
          <p:cNvGrpSpPr/>
          <p:nvPr/>
        </p:nvGrpSpPr>
        <p:grpSpPr>
          <a:xfrm>
            <a:off x="13335" y="-184150"/>
            <a:ext cx="2141855" cy="7042150"/>
            <a:chOff x="0" y="-290"/>
            <a:chExt cx="3373" cy="11090"/>
          </a:xfrm>
        </p:grpSpPr>
        <p:sp>
          <p:nvSpPr>
            <p:cNvPr id="19" name="矩形 1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2" name="矩形 21"/>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2" y="1666"/>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9" y="3167"/>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09" y="4687"/>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7"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8"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9" name="等腰三角形 28"/>
            <p:cNvSpPr/>
            <p:nvPr/>
          </p:nvSpPr>
          <p:spPr>
            <a:xfrm rot="16200000">
              <a:off x="2973" y="937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32" name="文本框 31"/>
          <p:cNvSpPr txBox="1"/>
          <p:nvPr/>
        </p:nvSpPr>
        <p:spPr>
          <a:xfrm>
            <a:off x="309245" y="5760720"/>
            <a:ext cx="1612265" cy="523220"/>
          </a:xfrm>
          <a:prstGeom prst="rect">
            <a:avLst/>
          </a:prstGeom>
          <a:noFill/>
        </p:spPr>
        <p:txBody>
          <a:bodyPr wrap="square" rtlCol="0">
            <a:spAutoFit/>
          </a:bodyPr>
          <a:lstStyle/>
          <a:p>
            <a:r>
              <a:rPr lang="zh-CN" altLang="en-US" sz="2800" b="1">
                <a:solidFill>
                  <a:schemeClr val="bg1"/>
                </a:solidFill>
                <a:latin typeface="微软雅黑" panose="020B0503020204020204" pitchFamily="34" charset="-122"/>
                <a:sym typeface="+mn-ea"/>
              </a:rPr>
              <a:t>近期安排</a:t>
            </a:r>
            <a:endParaRPr lang="zh-CN" altLang="en-US"/>
          </a:p>
        </p:txBody>
      </p:sp>
      <p:sp>
        <p:nvSpPr>
          <p:cNvPr id="34" name="文本框 33">
            <a:extLst>
              <a:ext uri="{FF2B5EF4-FFF2-40B4-BE49-F238E27FC236}">
                <a16:creationId xmlns:a16="http://schemas.microsoft.com/office/drawing/2014/main" id="{D927ABA8-0294-4F8D-B9F3-9F3E9A2787C1}"/>
              </a:ext>
            </a:extLst>
          </p:cNvPr>
          <p:cNvSpPr txBox="1"/>
          <p:nvPr/>
        </p:nvSpPr>
        <p:spPr>
          <a:xfrm>
            <a:off x="439420" y="3864610"/>
            <a:ext cx="1279525" cy="39878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sp>
        <p:nvSpPr>
          <p:cNvPr id="35" name="文本框 34">
            <a:extLst>
              <a:ext uri="{FF2B5EF4-FFF2-40B4-BE49-F238E27FC236}">
                <a16:creationId xmlns:a16="http://schemas.microsoft.com/office/drawing/2014/main" id="{DC276ECB-80D8-4DCD-818D-81C8AB2CD201}"/>
              </a:ext>
            </a:extLst>
          </p:cNvPr>
          <p:cNvSpPr txBox="1"/>
          <p:nvPr/>
        </p:nvSpPr>
        <p:spPr>
          <a:xfrm>
            <a:off x="437515" y="4782820"/>
            <a:ext cx="1271270" cy="369332"/>
          </a:xfrm>
          <a:prstGeom prst="rect">
            <a:avLst/>
          </a:prstGeom>
          <a:noFill/>
        </p:spPr>
        <p:txBody>
          <a:bodyPr wrap="square" rtlCol="0">
            <a:spAutoFit/>
          </a:bodyPr>
          <a:lstStyle/>
          <a:p>
            <a:pPr marL="0" algn="ctr" rtl="0" eaLnBrk="1" latinLnBrk="0" hangingPunct="1">
              <a:spcBef>
                <a:spcPts val="0"/>
              </a:spcBef>
              <a:spcAft>
                <a:spcPts val="0"/>
              </a:spcAft>
            </a:pPr>
            <a:r>
              <a:rPr lang="zh-CN" altLang="zh-CN" sz="1800" kern="1200" dirty="0">
                <a:solidFill>
                  <a:srgbClr val="FFFFFF"/>
                </a:solidFill>
                <a:effectLst/>
                <a:latin typeface="微软雅黑" panose="020B0503020204020204" pitchFamily="34" charset="-122"/>
                <a:ea typeface="微软雅黑" panose="020B0503020204020204" pitchFamily="34" charset="-122"/>
                <a:cs typeface="+mn-cs"/>
              </a:rPr>
              <a:t>创新点</a:t>
            </a:r>
            <a:endParaRPr lang="zh-CN" altLang="zh-CN" sz="2000" dirty="0">
              <a:effectLst/>
            </a:endParaRPr>
          </a:p>
        </p:txBody>
      </p:sp>
      <p:sp>
        <p:nvSpPr>
          <p:cNvPr id="30" name="文本框 29">
            <a:extLst>
              <a:ext uri="{FF2B5EF4-FFF2-40B4-BE49-F238E27FC236}">
                <a16:creationId xmlns:a16="http://schemas.microsoft.com/office/drawing/2014/main" id="{2DE4BC8D-4294-4945-A39C-42ECBA041250}"/>
              </a:ext>
            </a:extLst>
          </p:cNvPr>
          <p:cNvSpPr txBox="1"/>
          <p:nvPr/>
        </p:nvSpPr>
        <p:spPr>
          <a:xfrm>
            <a:off x="2736532" y="1495742"/>
            <a:ext cx="7713345" cy="1689373"/>
          </a:xfrm>
          <a:prstGeom prst="rect">
            <a:avLst/>
          </a:prstGeom>
          <a:noFill/>
        </p:spPr>
        <p:txBody>
          <a:bodyPr wrap="square" rtlCol="0">
            <a:spAutoFit/>
          </a:bodyPr>
          <a:lstStyle/>
          <a:p>
            <a:pPr fontAlgn="auto">
              <a:lnSpc>
                <a:spcPct val="150000"/>
              </a:lnSpc>
            </a:pPr>
            <a:r>
              <a:rPr lang="en-US" altLang="zh-CN" kern="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kern="0">
                <a:solidFill>
                  <a:srgbClr val="000000"/>
                </a:solidFill>
                <a:latin typeface="宋体" panose="02010600030101010101" pitchFamily="2" charset="-122"/>
                <a:ea typeface="宋体" panose="02010600030101010101" pitchFamily="2" charset="-122"/>
                <a:cs typeface="Times New Roman" panose="02020603050405020304" pitchFamily="18" charset="0"/>
              </a:rPr>
              <a:t>对文章进行修改，并重新投稿。</a:t>
            </a:r>
            <a:endParaRPr lang="en-US" altLang="zh-CN" ker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fontAlgn="auto">
              <a:lnSpc>
                <a:spcPct val="150000"/>
              </a:lnSpc>
            </a:pPr>
            <a:endParaRPr lang="en-US" altLang="zh-CN" ker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fontAlgn="auto">
              <a:lnSpc>
                <a:spcPct val="150000"/>
              </a:lnSpc>
            </a:pPr>
            <a:endParaRPr lang="en-US" altLang="zh-CN" ker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fontAlgn="auto">
              <a:lnSpc>
                <a:spcPct val="150000"/>
              </a:lnSpc>
            </a:pPr>
            <a:endParaRPr lang="en-US" altLang="zh-CN" ker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178050"/>
            <a:ext cx="12192000" cy="2207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88023" y="2963189"/>
            <a:ext cx="8611739" cy="645160"/>
          </a:xfrm>
          <a:prstGeom prst="rect">
            <a:avLst/>
          </a:prstGeom>
          <a:noFill/>
        </p:spPr>
        <p:txBody>
          <a:bodyPr wrap="square" rtlCol="0">
            <a:spAutoFit/>
          </a:bodyPr>
          <a:lstStyle/>
          <a:p>
            <a:pPr marR="0" algn="ctr" defTabSz="914400" fontAlgn="auto">
              <a:buClrTx/>
              <a:buSzTx/>
              <a:buFontTx/>
              <a:defRPr/>
            </a:pPr>
            <a:r>
              <a:rPr lang="zh-CN" sz="3600" b="1" dirty="0">
                <a:solidFill>
                  <a:schemeClr val="bg1"/>
                </a:solidFill>
              </a:rPr>
              <a:t>请各位评委老师批评指正！</a:t>
            </a:r>
          </a:p>
        </p:txBody>
      </p:sp>
      <p:sp>
        <p:nvSpPr>
          <p:cNvPr id="15" name="矩形 14"/>
          <p:cNvSpPr/>
          <p:nvPr/>
        </p:nvSpPr>
        <p:spPr>
          <a:xfrm>
            <a:off x="11172674" y="22601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200814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1210264" y="2962924"/>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7" name="图片 16" descr="2015916225123342.jpg"/>
          <p:cNvPicPr>
            <a:picLocks noChangeAspect="1"/>
          </p:cNvPicPr>
          <p:nvPr/>
        </p:nvPicPr>
        <p:blipFill>
          <a:blip r:embed="rId2" cstate="print"/>
          <a:stretch>
            <a:fillRect/>
          </a:stretch>
        </p:blipFill>
        <p:spPr>
          <a:xfrm>
            <a:off x="322580" y="2244090"/>
            <a:ext cx="2369820" cy="1927225"/>
          </a:xfrm>
          <a:prstGeom prst="rect">
            <a:avLst/>
          </a:prstGeom>
        </p:spPr>
      </p:pic>
      <p:pic>
        <p:nvPicPr>
          <p:cNvPr id="3" name="图片 2"/>
          <p:cNvPicPr>
            <a:picLocks noChangeAspect="1"/>
          </p:cNvPicPr>
          <p:nvPr/>
        </p:nvPicPr>
        <p:blipFill>
          <a:blip r:link="rId3"/>
          <a:stretch>
            <a:fillRect/>
          </a:stretch>
        </p:blipFill>
        <p:spPr>
          <a:xfrm>
            <a:off x="1270000" y="1270000"/>
            <a:ext cx="63500" cy="76200"/>
          </a:xfrm>
          <a:prstGeom prst="rect">
            <a:avLst/>
          </a:prstGeom>
        </p:spPr>
      </p:pic>
      <p:sp>
        <p:nvSpPr>
          <p:cNvPr id="2" name="文本框 1"/>
          <p:cNvSpPr txBox="1"/>
          <p:nvPr/>
        </p:nvSpPr>
        <p:spPr>
          <a:xfrm>
            <a:off x="9204960" y="4778375"/>
            <a:ext cx="1576310" cy="369332"/>
          </a:xfrm>
          <a:prstGeom prst="rect">
            <a:avLst/>
          </a:prstGeom>
          <a:noFill/>
        </p:spPr>
        <p:txBody>
          <a:bodyPr wrap="square" rtlCol="0">
            <a:spAutoFit/>
          </a:bodyPr>
          <a:lstStyle/>
          <a:p>
            <a:r>
              <a:rPr lang="zh-CN" altLang="en-US"/>
              <a:t>学生：覃业广</a:t>
            </a:r>
            <a:endParaRPr lang="zh-CN"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96086" y="2593674"/>
            <a:ext cx="2320188" cy="1015663"/>
          </a:xfrm>
          <a:prstGeom prst="rect">
            <a:avLst/>
          </a:prstGeom>
          <a:noFill/>
        </p:spPr>
        <p:txBody>
          <a:bodyPr wrap="square" rtlCol="0">
            <a:spAutoFit/>
          </a:bodyPr>
          <a:lstStyle/>
          <a:p>
            <a:pPr algn="r"/>
            <a:r>
              <a:rPr lang="zh-CN" altLang="en-US" sz="6000" b="1" dirty="0">
                <a:solidFill>
                  <a:schemeClr val="bg1"/>
                </a:solidFill>
                <a:effectLst/>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 y="3556441"/>
            <a:ext cx="3225297" cy="707886"/>
          </a:xfrm>
          <a:prstGeom prst="rect">
            <a:avLst/>
          </a:prstGeom>
          <a:noFill/>
        </p:spPr>
        <p:txBody>
          <a:bodyPr wrap="square" rtlCol="0">
            <a:spAutoFit/>
          </a:bodyPr>
          <a:lstStyle/>
          <a:p>
            <a:pPr algn="r"/>
            <a:r>
              <a:rPr lang="en-US" altLang="zh-CN" sz="40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40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0" name="组合 69"/>
          <p:cNvGrpSpPr/>
          <p:nvPr/>
        </p:nvGrpSpPr>
        <p:grpSpPr>
          <a:xfrm>
            <a:off x="4033520" y="1386840"/>
            <a:ext cx="3591560" cy="828384"/>
            <a:chOff x="3909356" y="1685526"/>
            <a:chExt cx="3370054" cy="828000"/>
          </a:xfrm>
        </p:grpSpPr>
        <p:sp>
          <p:nvSpPr>
            <p:cNvPr id="19" name="文本框 18"/>
            <p:cNvSpPr txBox="1"/>
            <p:nvPr/>
          </p:nvSpPr>
          <p:spPr>
            <a:xfrm>
              <a:off x="4884552" y="1768466"/>
              <a:ext cx="2394858" cy="521728"/>
            </a:xfrm>
            <a:prstGeom prst="rect">
              <a:avLst/>
            </a:prstGeom>
            <a:noFill/>
          </p:spPr>
          <p:txBody>
            <a:bodyPr wrap="square" rtlCol="0">
              <a:spAutoFit/>
            </a:bodyPr>
            <a:lstStyle/>
            <a:p>
              <a:r>
                <a:rPr lang="zh-CN" altLang="en-US" sz="2800" b="1" dirty="0">
                  <a:latin typeface="微软雅黑" panose="020B0503020204020204" pitchFamily="34" charset="-122"/>
                  <a:sym typeface="+mn-ea"/>
                </a:rPr>
                <a:t>研究背景</a:t>
              </a:r>
            </a:p>
          </p:txBody>
        </p:sp>
        <p:grpSp>
          <p:nvGrpSpPr>
            <p:cNvPr id="69" name="组合 68"/>
            <p:cNvGrpSpPr/>
            <p:nvPr/>
          </p:nvGrpSpPr>
          <p:grpSpPr>
            <a:xfrm>
              <a:off x="3909356" y="1685526"/>
              <a:ext cx="828000" cy="828000"/>
              <a:chOff x="3909356" y="1685526"/>
              <a:chExt cx="828000" cy="828000"/>
            </a:xfrm>
          </p:grpSpPr>
          <p:sp>
            <p:nvSpPr>
              <p:cNvPr id="17" name="文本框 16"/>
              <p:cNvSpPr txBox="1"/>
              <p:nvPr/>
            </p:nvSpPr>
            <p:spPr>
              <a:xfrm>
                <a:off x="3909356" y="1745583"/>
                <a:ext cx="828000" cy="706427"/>
              </a:xfrm>
              <a:prstGeom prst="rect">
                <a:avLst/>
              </a:prstGeom>
              <a:noFill/>
              <a:ln>
                <a:noFill/>
              </a:ln>
            </p:spPr>
            <p:txBody>
              <a:bodyPr wrap="square" rtlCol="0">
                <a:spAutoFit/>
              </a:bodyPr>
              <a:lstStyle/>
              <a:p>
                <a:pPr algn="ctr"/>
                <a:r>
                  <a:rPr lang="en-US" altLang="zh-CN" sz="4000" b="1" dirty="0">
                    <a:solidFill>
                      <a:schemeClr val="accent1"/>
                    </a:solidFill>
                    <a:latin typeface="微软雅黑" panose="020B0503020204020204" pitchFamily="34" charset="-122"/>
                    <a:ea typeface="微软雅黑" panose="020B0503020204020204" pitchFamily="34" charset="-122"/>
                  </a:rPr>
                  <a:t>01</a:t>
                </a:r>
              </a:p>
            </p:txBody>
          </p:sp>
          <p:sp>
            <p:nvSpPr>
              <p:cNvPr id="32" name="矩形 31"/>
              <p:cNvSpPr/>
              <p:nvPr/>
            </p:nvSpPr>
            <p:spPr>
              <a:xfrm>
                <a:off x="3909356"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a:off x="3997640" y="2956007"/>
            <a:ext cx="3470452" cy="828000"/>
            <a:chOff x="3873413" y="3203903"/>
            <a:chExt cx="3470452" cy="828000"/>
          </a:xfrm>
        </p:grpSpPr>
        <p:sp>
          <p:nvSpPr>
            <p:cNvPr id="55" name="文本框 54"/>
            <p:cNvSpPr txBox="1"/>
            <p:nvPr/>
          </p:nvSpPr>
          <p:spPr>
            <a:xfrm>
              <a:off x="4949007" y="3282685"/>
              <a:ext cx="2394858"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sym typeface="+mn-ea"/>
                </a:rPr>
                <a:t>研究内容</a:t>
              </a:r>
            </a:p>
          </p:txBody>
        </p:sp>
        <p:grpSp>
          <p:nvGrpSpPr>
            <p:cNvPr id="68" name="组合 67"/>
            <p:cNvGrpSpPr/>
            <p:nvPr/>
          </p:nvGrpSpPr>
          <p:grpSpPr>
            <a:xfrm>
              <a:off x="3873413" y="3203903"/>
              <a:ext cx="899886" cy="828000"/>
              <a:chOff x="3873413" y="3203903"/>
              <a:chExt cx="899886" cy="828000"/>
            </a:xfrm>
          </p:grpSpPr>
          <p:sp>
            <p:nvSpPr>
              <p:cNvPr id="57" name="文本框 56"/>
              <p:cNvSpPr txBox="1"/>
              <p:nvPr/>
            </p:nvSpPr>
            <p:spPr>
              <a:xfrm>
                <a:off x="3873413" y="3233183"/>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03</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8" name="矩形 57"/>
              <p:cNvSpPr/>
              <p:nvPr/>
            </p:nvSpPr>
            <p:spPr>
              <a:xfrm>
                <a:off x="3909356"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 name="组合 30"/>
          <p:cNvGrpSpPr/>
          <p:nvPr/>
        </p:nvGrpSpPr>
        <p:grpSpPr>
          <a:xfrm>
            <a:off x="3983937" y="4452828"/>
            <a:ext cx="3875405" cy="828000"/>
            <a:chOff x="8098970" y="3203903"/>
            <a:chExt cx="3875405" cy="828000"/>
          </a:xfrm>
        </p:grpSpPr>
        <p:sp>
          <p:nvSpPr>
            <p:cNvPr id="34" name="文本框 33"/>
            <p:cNvSpPr txBox="1"/>
            <p:nvPr/>
          </p:nvSpPr>
          <p:spPr>
            <a:xfrm>
              <a:off x="9187995" y="3355981"/>
              <a:ext cx="2786380" cy="521970"/>
            </a:xfrm>
            <a:prstGeom prst="rect">
              <a:avLst/>
            </a:prstGeom>
            <a:noFill/>
          </p:spPr>
          <p:txBody>
            <a:bodyPr wrap="square" rtlCol="0">
              <a:spAutoFit/>
            </a:bodyPr>
            <a:lstStyle/>
            <a:p>
              <a:r>
                <a:rPr lang="zh-CN" altLang="en-US" sz="2800" b="1">
                  <a:latin typeface="微软雅黑" panose="020B0503020204020204" pitchFamily="34" charset="-122"/>
                  <a:ea typeface="微软雅黑" panose="020B0503020204020204" pitchFamily="34" charset="-122"/>
                  <a:sym typeface="+mn-ea"/>
                </a:rPr>
                <a:t>评价指标及实验</a:t>
              </a:r>
              <a:endParaRPr lang="zh-CN" altLang="en-US" sz="2800" b="1" dirty="0">
                <a:latin typeface="微软雅黑" panose="020B0503020204020204" pitchFamily="34" charset="-122"/>
              </a:endParaRPr>
            </a:p>
          </p:txBody>
        </p:sp>
        <p:grpSp>
          <p:nvGrpSpPr>
            <p:cNvPr id="35" name="组合 34"/>
            <p:cNvGrpSpPr/>
            <p:nvPr/>
          </p:nvGrpSpPr>
          <p:grpSpPr>
            <a:xfrm>
              <a:off x="8098970" y="3203903"/>
              <a:ext cx="899886" cy="828000"/>
              <a:chOff x="8098970" y="3203903"/>
              <a:chExt cx="899886" cy="828000"/>
            </a:xfrm>
          </p:grpSpPr>
          <p:sp>
            <p:nvSpPr>
              <p:cNvPr id="36" name="文本框 35"/>
              <p:cNvSpPr txBox="1"/>
              <p:nvPr/>
            </p:nvSpPr>
            <p:spPr>
              <a:xfrm>
                <a:off x="8098970" y="3233183"/>
                <a:ext cx="899886" cy="768350"/>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05</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37" name="矩形 36"/>
              <p:cNvSpPr/>
              <p:nvPr/>
            </p:nvSpPr>
            <p:spPr>
              <a:xfrm>
                <a:off x="8134913"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 name="组合 42"/>
          <p:cNvGrpSpPr/>
          <p:nvPr/>
        </p:nvGrpSpPr>
        <p:grpSpPr>
          <a:xfrm>
            <a:off x="8032062" y="2945973"/>
            <a:ext cx="3375077" cy="1106820"/>
            <a:chOff x="8098970" y="3203903"/>
            <a:chExt cx="3375077" cy="1106820"/>
          </a:xfrm>
        </p:grpSpPr>
        <p:sp>
          <p:nvSpPr>
            <p:cNvPr id="44" name="文本框 43"/>
            <p:cNvSpPr txBox="1"/>
            <p:nvPr/>
          </p:nvSpPr>
          <p:spPr>
            <a:xfrm>
              <a:off x="9079189" y="3356616"/>
              <a:ext cx="2394858" cy="954107"/>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sym typeface="+mn-ea"/>
                </a:rPr>
                <a:t>研究方法</a:t>
              </a:r>
              <a:endParaRPr lang="zh-CN" altLang="en-US" sz="2800" b="1" dirty="0">
                <a:latin typeface="微软雅黑" panose="020B0503020204020204" pitchFamily="34" charset="-122"/>
              </a:endParaRPr>
            </a:p>
            <a:p>
              <a:endParaRPr lang="zh-CN" altLang="en-US" sz="2800" b="1" dirty="0">
                <a:latin typeface="微软雅黑" panose="020B0503020204020204" pitchFamily="34" charset="-122"/>
              </a:endParaRPr>
            </a:p>
          </p:txBody>
        </p:sp>
        <p:grpSp>
          <p:nvGrpSpPr>
            <p:cNvPr id="45" name="组合 44"/>
            <p:cNvGrpSpPr/>
            <p:nvPr/>
          </p:nvGrpSpPr>
          <p:grpSpPr>
            <a:xfrm>
              <a:off x="8098970" y="3203903"/>
              <a:ext cx="899886" cy="828000"/>
              <a:chOff x="8098970" y="3203903"/>
              <a:chExt cx="899886" cy="828000"/>
            </a:xfrm>
          </p:grpSpPr>
          <p:sp>
            <p:nvSpPr>
              <p:cNvPr id="46" name="文本框 45"/>
              <p:cNvSpPr txBox="1"/>
              <p:nvPr/>
            </p:nvSpPr>
            <p:spPr>
              <a:xfrm>
                <a:off x="8098970" y="3233183"/>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04</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47" name="矩形 46"/>
              <p:cNvSpPr/>
              <p:nvPr/>
            </p:nvSpPr>
            <p:spPr>
              <a:xfrm>
                <a:off x="8134913"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9" name="组合 48"/>
          <p:cNvGrpSpPr/>
          <p:nvPr/>
        </p:nvGrpSpPr>
        <p:grpSpPr>
          <a:xfrm>
            <a:off x="8032062" y="1386009"/>
            <a:ext cx="3730625" cy="828000"/>
            <a:chOff x="8098970" y="1685526"/>
            <a:chExt cx="3730625" cy="828000"/>
          </a:xfrm>
        </p:grpSpPr>
        <p:sp>
          <p:nvSpPr>
            <p:cNvPr id="50" name="文本框 49"/>
            <p:cNvSpPr txBox="1"/>
            <p:nvPr/>
          </p:nvSpPr>
          <p:spPr>
            <a:xfrm>
              <a:off x="9044485" y="1769304"/>
              <a:ext cx="2785110" cy="521970"/>
            </a:xfrm>
            <a:prstGeom prst="rect">
              <a:avLst/>
            </a:prstGeom>
            <a:noFill/>
          </p:spPr>
          <p:txBody>
            <a:bodyPr wrap="square" rtlCol="0">
              <a:spAutoFit/>
            </a:bodyPr>
            <a:lstStyle/>
            <a:p>
              <a:r>
                <a:rPr lang="zh-CN" altLang="en-US" sz="2800" b="1" dirty="0">
                  <a:latin typeface="微软雅黑" panose="020B0503020204020204" pitchFamily="34" charset="-122"/>
                  <a:sym typeface="+mn-ea"/>
                </a:rPr>
                <a:t>国内外</a:t>
              </a:r>
              <a:r>
                <a:rPr lang="zh-CN" altLang="en-US" sz="2800" b="1" dirty="0">
                  <a:latin typeface="微软雅黑" panose="020B0503020204020204" pitchFamily="34" charset="-122"/>
                  <a:ea typeface="微软雅黑" panose="020B0503020204020204" pitchFamily="34" charset="-122"/>
                  <a:sym typeface="+mn-ea"/>
                </a:rPr>
                <a:t>研究现状</a:t>
              </a:r>
              <a:endParaRPr lang="zh-CN" altLang="en-US" sz="2800" b="1" dirty="0">
                <a:latin typeface="微软雅黑" panose="020B0503020204020204" pitchFamily="34" charset="-122"/>
              </a:endParaRPr>
            </a:p>
          </p:txBody>
        </p:sp>
        <p:grpSp>
          <p:nvGrpSpPr>
            <p:cNvPr id="51" name="组合 50"/>
            <p:cNvGrpSpPr/>
            <p:nvPr/>
          </p:nvGrpSpPr>
          <p:grpSpPr>
            <a:xfrm>
              <a:off x="8098970" y="1685526"/>
              <a:ext cx="899886" cy="828000"/>
              <a:chOff x="8098970" y="1685526"/>
              <a:chExt cx="899886" cy="828000"/>
            </a:xfrm>
          </p:grpSpPr>
          <p:sp>
            <p:nvSpPr>
              <p:cNvPr id="52" name="文本框 51"/>
              <p:cNvSpPr txBox="1"/>
              <p:nvPr/>
            </p:nvSpPr>
            <p:spPr>
              <a:xfrm>
                <a:off x="8098970" y="1714806"/>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02</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3" name="矩形 52"/>
              <p:cNvSpPr/>
              <p:nvPr/>
            </p:nvSpPr>
            <p:spPr>
              <a:xfrm>
                <a:off x="8134913"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 name="组合 9"/>
          <p:cNvGrpSpPr/>
          <p:nvPr/>
        </p:nvGrpSpPr>
        <p:grpSpPr>
          <a:xfrm>
            <a:off x="8032062" y="4482038"/>
            <a:ext cx="3766820" cy="828000"/>
            <a:chOff x="8098970" y="3203903"/>
            <a:chExt cx="3766820" cy="828000"/>
          </a:xfrm>
        </p:grpSpPr>
        <p:sp>
          <p:nvSpPr>
            <p:cNvPr id="11" name="文本框 10"/>
            <p:cNvSpPr txBox="1"/>
            <p:nvPr/>
          </p:nvSpPr>
          <p:spPr>
            <a:xfrm>
              <a:off x="9079410" y="3327406"/>
              <a:ext cx="2786380" cy="521970"/>
            </a:xfrm>
            <a:prstGeom prst="rect">
              <a:avLst/>
            </a:prstGeom>
            <a:noFill/>
          </p:spPr>
          <p:txBody>
            <a:bodyPr wrap="square" rtlCol="0">
              <a:spAutoFit/>
            </a:bodyPr>
            <a:lstStyle/>
            <a:p>
              <a:r>
                <a:rPr lang="zh-CN" altLang="en-US" sz="2800" b="1">
                  <a:latin typeface="微软雅黑" panose="020B0503020204020204" pitchFamily="34" charset="-122"/>
                  <a:ea typeface="微软雅黑" panose="020B0503020204020204" pitchFamily="34" charset="-122"/>
                  <a:sym typeface="+mn-ea"/>
                </a:rPr>
                <a:t>近期安排</a:t>
              </a:r>
              <a:endParaRPr lang="zh-CN" altLang="en-US" sz="2800" b="1" dirty="0">
                <a:latin typeface="微软雅黑" panose="020B0503020204020204" pitchFamily="34" charset="-122"/>
              </a:endParaRPr>
            </a:p>
          </p:txBody>
        </p:sp>
        <p:grpSp>
          <p:nvGrpSpPr>
            <p:cNvPr id="12" name="组合 11"/>
            <p:cNvGrpSpPr/>
            <p:nvPr/>
          </p:nvGrpSpPr>
          <p:grpSpPr>
            <a:xfrm>
              <a:off x="8098970" y="3203903"/>
              <a:ext cx="899886" cy="828000"/>
              <a:chOff x="8098970" y="3203903"/>
              <a:chExt cx="899886" cy="828000"/>
            </a:xfrm>
          </p:grpSpPr>
          <p:sp>
            <p:nvSpPr>
              <p:cNvPr id="13" name="文本框 12"/>
              <p:cNvSpPr txBox="1"/>
              <p:nvPr/>
            </p:nvSpPr>
            <p:spPr>
              <a:xfrm>
                <a:off x="8098970" y="3233183"/>
                <a:ext cx="899886" cy="768350"/>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06</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14" name="矩形 13"/>
              <p:cNvSpPr/>
              <p:nvPr/>
            </p:nvSpPr>
            <p:spPr>
              <a:xfrm>
                <a:off x="8134913"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研究背景</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825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595" cy="1501"/>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4687"/>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191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688" y="6022"/>
              <a:ext cx="1911"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grpSp>
      <p:sp>
        <p:nvSpPr>
          <p:cNvPr id="11" name="文本框 10"/>
          <p:cNvSpPr txBox="1"/>
          <p:nvPr/>
        </p:nvSpPr>
        <p:spPr>
          <a:xfrm>
            <a:off x="266065" y="4680337"/>
            <a:ext cx="1512570" cy="707886"/>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61010" y="574675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a:p>
        </p:txBody>
      </p:sp>
      <p:sp>
        <p:nvSpPr>
          <p:cNvPr id="28" name="AutoShape 6">
            <a:extLst>
              <a:ext uri="{FF2B5EF4-FFF2-40B4-BE49-F238E27FC236}">
                <a16:creationId xmlns:a16="http://schemas.microsoft.com/office/drawing/2014/main" id="{CF8A1F1E-987D-4438-BAF2-774A15F02177}"/>
              </a:ext>
            </a:extLst>
          </p:cNvPr>
          <p:cNvSpPr>
            <a:spLocks noChangeArrowheads="1"/>
          </p:cNvSpPr>
          <p:nvPr/>
        </p:nvSpPr>
        <p:spPr bwMode="auto">
          <a:xfrm>
            <a:off x="2706688" y="2387820"/>
            <a:ext cx="8394064" cy="3272350"/>
          </a:xfrm>
          <a:prstGeom prst="roundRect">
            <a:avLst>
              <a:gd name="adj" fmla="val 0"/>
            </a:avLst>
          </a:prstGeom>
          <a:noFill/>
          <a:ln w="3175" cmpd="sng">
            <a:solidFill>
              <a:schemeClr val="bg1"/>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indent="0" defTabSz="1172210">
              <a:lnSpc>
                <a:spcPct val="150000"/>
              </a:lnSpc>
              <a:spcBef>
                <a:spcPct val="50000"/>
              </a:spcBef>
              <a:buClr>
                <a:srgbClr val="333333"/>
              </a:buClr>
              <a:buFont typeface="Wingdings" panose="05000000000000000000" pitchFamily="2" charset="2"/>
              <a:buNone/>
              <a:defRPr/>
            </a:pPr>
            <a:r>
              <a:rPr lang="zh-CN" altLang="en-US" sz="1800">
                <a:latin typeface="宋体" panose="02010600030101010101" pitchFamily="2" charset="-122"/>
                <a:ea typeface="宋体" panose="02010600030101010101" pitchFamily="2" charset="-122"/>
              </a:rPr>
              <a:t>    单幅图像超分辨率</a:t>
            </a:r>
            <a:r>
              <a:rPr lang="en-US" altLang="zh-CN" sz="1800">
                <a:latin typeface="宋体" panose="02010600030101010101" pitchFamily="2" charset="-122"/>
                <a:ea typeface="宋体" panose="02010600030101010101" pitchFamily="2" charset="-122"/>
              </a:rPr>
              <a:t>(Single-Image Super-Resolution,SISR)</a:t>
            </a:r>
            <a:r>
              <a:rPr lang="zh-CN" altLang="en-US" sz="1800">
                <a:latin typeface="宋体" panose="02010600030101010101" pitchFamily="2" charset="-122"/>
                <a:ea typeface="宋体" panose="02010600030101010101" pitchFamily="2" charset="-122"/>
              </a:rPr>
              <a:t>是一种从低分辨率图像生成高分辨率图像的方法，该方法能够使生成图像具有较高的视觉质量和纹理细节。由于多幅高分辨图像可以退化为同一幅低分辨率图像，因此</a:t>
            </a:r>
            <a:r>
              <a:rPr lang="en-US" altLang="zh-CN" sz="1800">
                <a:latin typeface="宋体" panose="02010600030101010101" pitchFamily="2" charset="-122"/>
                <a:ea typeface="宋体" panose="02010600030101010101" pitchFamily="2" charset="-122"/>
              </a:rPr>
              <a:t>SISR</a:t>
            </a:r>
            <a:r>
              <a:rPr lang="zh-CN" altLang="en-US" sz="1800">
                <a:latin typeface="宋体" panose="02010600030101010101" pitchFamily="2" charset="-122"/>
                <a:ea typeface="宋体" panose="02010600030101010101" pitchFamily="2" charset="-122"/>
              </a:rPr>
              <a:t>是一个病态的反问题。</a:t>
            </a:r>
            <a:r>
              <a:rPr lang="zh-CN" altLang="en-US" sz="1800" i="0">
                <a:solidFill>
                  <a:srgbClr val="121212"/>
                </a:solidFill>
                <a:effectLst/>
                <a:latin typeface="宋体" panose="02010600030101010101" pitchFamily="2" charset="-122"/>
                <a:ea typeface="宋体" panose="02010600030101010101" pitchFamily="2" charset="-122"/>
              </a:rPr>
              <a:t>尽管已有诸多基于深度学习的方法在图像超分领域取得前所未有的成功，但是它们存在</a:t>
            </a:r>
            <a:r>
              <a:rPr lang="zh-CN" altLang="en-US" sz="1800" b="1" i="0">
                <a:solidFill>
                  <a:srgbClr val="121212"/>
                </a:solidFill>
                <a:effectLst/>
                <a:latin typeface="宋体" panose="02010600030101010101" pitchFamily="2" charset="-122"/>
                <a:ea typeface="宋体" panose="02010600030101010101" pitchFamily="2" charset="-122"/>
              </a:rPr>
              <a:t>高内存占用</a:t>
            </a:r>
            <a:r>
              <a:rPr lang="zh-CN" altLang="en-US" sz="1800" i="0">
                <a:solidFill>
                  <a:srgbClr val="121212"/>
                </a:solidFill>
                <a:effectLst/>
                <a:latin typeface="宋体" panose="02010600030101010101" pitchFamily="2" charset="-122"/>
                <a:ea typeface="宋体" panose="02010600030101010101" pitchFamily="2" charset="-122"/>
              </a:rPr>
              <a:t>、</a:t>
            </a:r>
            <a:r>
              <a:rPr lang="zh-CN" altLang="en-US" sz="1800" b="1" i="0">
                <a:solidFill>
                  <a:srgbClr val="121212"/>
                </a:solidFill>
                <a:effectLst/>
                <a:latin typeface="宋体" panose="02010600030101010101" pitchFamily="2" charset="-122"/>
                <a:ea typeface="宋体" panose="02010600030101010101" pitchFamily="2" charset="-122"/>
              </a:rPr>
              <a:t>高计算量</a:t>
            </a:r>
            <a:r>
              <a:rPr lang="zh-CN" altLang="en-US" sz="1800" i="0">
                <a:solidFill>
                  <a:srgbClr val="121212"/>
                </a:solidFill>
                <a:effectLst/>
                <a:latin typeface="宋体" panose="02010600030101010101" pitchFamily="2" charset="-122"/>
                <a:ea typeface="宋体" panose="02010600030101010101" pitchFamily="2" charset="-122"/>
              </a:rPr>
              <a:t>问题，这严重阻碍了其在真实场景的应用。</a:t>
            </a:r>
            <a:endParaRPr lang="zh-CN"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2808605"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国内外研究现状</a:t>
            </a: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2</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20" y="1799"/>
              <a:ext cx="1933"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7" y="3106"/>
              <a:ext cx="3119" cy="1985"/>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国内外研究现状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09" y="5150"/>
              <a:ext cx="2382"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研究思路</a:t>
              </a: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3852"/>
              <a:ext cx="284" cy="220"/>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2" name="组合 1"/>
          <p:cNvGrpSpPr/>
          <p:nvPr/>
        </p:nvGrpSpPr>
        <p:grpSpPr>
          <a:xfrm>
            <a:off x="-10160" y="-143510"/>
            <a:ext cx="2154555" cy="7042150"/>
            <a:chOff x="-20" y="-290"/>
            <a:chExt cx="3393" cy="11090"/>
          </a:xfrm>
        </p:grpSpPr>
        <p:sp>
          <p:nvSpPr>
            <p:cNvPr id="9" name="矩形 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1" name="矩形 1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3" y="1601"/>
              <a:ext cx="222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0" y="2707"/>
              <a:ext cx="3246" cy="1113"/>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国内外研究现状</a:t>
              </a:r>
              <a:endParaRPr lang="zh-CN" altLang="en-US" sz="2800" b="1" dirty="0">
                <a:solidFill>
                  <a:schemeClr val="bg1"/>
                </a:solidFill>
                <a:latin typeface="微软雅黑" panose="020B0503020204020204" pitchFamily="34" charset="-122"/>
              </a:endParaRPr>
            </a:p>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09" y="4687"/>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7" name="等腰三角形 16"/>
            <p:cNvSpPr/>
            <p:nvPr/>
          </p:nvSpPr>
          <p:spPr>
            <a:xfrm rot="16200000">
              <a:off x="2974" y="332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文本框 18"/>
            <p:cNvSpPr txBox="1"/>
            <p:nvPr/>
          </p:nvSpPr>
          <p:spPr>
            <a:xfrm>
              <a:off x="688" y="6022"/>
              <a:ext cx="2015" cy="62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grpSp>
      <p:sp>
        <p:nvSpPr>
          <p:cNvPr id="22" name="文本框 21"/>
          <p:cNvSpPr txBox="1"/>
          <p:nvPr/>
        </p:nvSpPr>
        <p:spPr>
          <a:xfrm>
            <a:off x="461010" y="574675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a:p>
        </p:txBody>
      </p:sp>
      <p:sp>
        <p:nvSpPr>
          <p:cNvPr id="30" name="Pentagon 18">
            <a:extLst>
              <a:ext uri="{FF2B5EF4-FFF2-40B4-BE49-F238E27FC236}">
                <a16:creationId xmlns:a16="http://schemas.microsoft.com/office/drawing/2014/main" id="{69AEC078-44FB-48DA-AB65-269EFAB8A305}"/>
              </a:ext>
            </a:extLst>
          </p:cNvPr>
          <p:cNvSpPr/>
          <p:nvPr/>
        </p:nvSpPr>
        <p:spPr>
          <a:xfrm>
            <a:off x="5212949" y="2058419"/>
            <a:ext cx="6014106" cy="855337"/>
          </a:xfrm>
          <a:prstGeom prst="homePlate">
            <a:avLst>
              <a:gd name="adj" fmla="val 29123"/>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Rectangle 19">
            <a:extLst>
              <a:ext uri="{FF2B5EF4-FFF2-40B4-BE49-F238E27FC236}">
                <a16:creationId xmlns:a16="http://schemas.microsoft.com/office/drawing/2014/main" id="{299CB892-7F81-49F3-83A9-4E762E8AC0C4}"/>
              </a:ext>
            </a:extLst>
          </p:cNvPr>
          <p:cNvSpPr/>
          <p:nvPr/>
        </p:nvSpPr>
        <p:spPr>
          <a:xfrm rot="5400000">
            <a:off x="3064067" y="1368340"/>
            <a:ext cx="1014391" cy="1796882"/>
          </a:xfrm>
          <a:prstGeom prst="rect">
            <a:avLst/>
          </a:prstGeom>
          <a:solidFill>
            <a:srgbClr val="5870B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0000"/>
              </a:solidFill>
            </a:endParaRPr>
          </a:p>
        </p:txBody>
      </p:sp>
      <p:sp>
        <p:nvSpPr>
          <p:cNvPr id="32" name="Rectangle 12">
            <a:extLst>
              <a:ext uri="{FF2B5EF4-FFF2-40B4-BE49-F238E27FC236}">
                <a16:creationId xmlns:a16="http://schemas.microsoft.com/office/drawing/2014/main" id="{5F9BAFE5-5115-4ACC-9E0D-D8398E80495C}"/>
              </a:ext>
            </a:extLst>
          </p:cNvPr>
          <p:cNvSpPr/>
          <p:nvPr/>
        </p:nvSpPr>
        <p:spPr>
          <a:xfrm rot="5400000">
            <a:off x="4246586" y="1978355"/>
            <a:ext cx="1189708" cy="747803"/>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785"/>
              <a:gd name="connsiteX1-33" fmla="*/ 1736148 w 1736148"/>
              <a:gd name="connsiteY1-34" fmla="*/ 0 h 770785"/>
              <a:gd name="connsiteX2-35" fmla="*/ 1369545 w 1736148"/>
              <a:gd name="connsiteY2-36" fmla="*/ 770785 h 770785"/>
              <a:gd name="connsiteX3-37" fmla="*/ 0 w 1736148"/>
              <a:gd name="connsiteY3-38" fmla="*/ 770497 h 770785"/>
              <a:gd name="connsiteX4-39" fmla="*/ 720148 w 1736148"/>
              <a:gd name="connsiteY4-40" fmla="*/ 0 h 770785"/>
              <a:gd name="connsiteX0-41" fmla="*/ 446799 w 1736148"/>
              <a:gd name="connsiteY0-42" fmla="*/ 0 h 773231"/>
              <a:gd name="connsiteX1-43" fmla="*/ 1736148 w 1736148"/>
              <a:gd name="connsiteY1-44" fmla="*/ 2446 h 773231"/>
              <a:gd name="connsiteX2-45" fmla="*/ 1369545 w 1736148"/>
              <a:gd name="connsiteY2-46" fmla="*/ 773231 h 773231"/>
              <a:gd name="connsiteX3-47" fmla="*/ 0 w 1736148"/>
              <a:gd name="connsiteY3-48" fmla="*/ 772943 h 773231"/>
              <a:gd name="connsiteX4-49" fmla="*/ 446799 w 1736148"/>
              <a:gd name="connsiteY4-50" fmla="*/ 0 h 773231"/>
              <a:gd name="connsiteX0-51" fmla="*/ 446799 w 1605827"/>
              <a:gd name="connsiteY0-52" fmla="*/ 0 h 773231"/>
              <a:gd name="connsiteX1-53" fmla="*/ 1605827 w 1605827"/>
              <a:gd name="connsiteY1-54" fmla="*/ 2446 h 773231"/>
              <a:gd name="connsiteX2-55" fmla="*/ 1369545 w 1605827"/>
              <a:gd name="connsiteY2-56" fmla="*/ 773231 h 773231"/>
              <a:gd name="connsiteX3-57" fmla="*/ 0 w 1605827"/>
              <a:gd name="connsiteY3-58" fmla="*/ 772943 h 773231"/>
              <a:gd name="connsiteX4-59" fmla="*/ 446799 w 1605827"/>
              <a:gd name="connsiteY4-60" fmla="*/ 0 h 773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827" h="773231">
                <a:moveTo>
                  <a:pt x="446799" y="0"/>
                </a:moveTo>
                <a:lnTo>
                  <a:pt x="1605827" y="2446"/>
                </a:lnTo>
                <a:lnTo>
                  <a:pt x="1369545" y="773231"/>
                </a:lnTo>
                <a:lnTo>
                  <a:pt x="0" y="772943"/>
                </a:lnTo>
                <a:lnTo>
                  <a:pt x="446799" y="0"/>
                </a:lnTo>
                <a:close/>
              </a:path>
            </a:pathLst>
          </a:custGeom>
          <a:solidFill>
            <a:srgbClr val="3646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Pentagon 23">
            <a:extLst>
              <a:ext uri="{FF2B5EF4-FFF2-40B4-BE49-F238E27FC236}">
                <a16:creationId xmlns:a16="http://schemas.microsoft.com/office/drawing/2014/main" id="{7419D268-2A43-43D8-BD76-B5D522525F25}"/>
              </a:ext>
            </a:extLst>
          </p:cNvPr>
          <p:cNvSpPr/>
          <p:nvPr/>
        </p:nvSpPr>
        <p:spPr>
          <a:xfrm>
            <a:off x="5212988" y="2933970"/>
            <a:ext cx="6950410" cy="855337"/>
          </a:xfrm>
          <a:prstGeom prst="homePlate">
            <a:avLst>
              <a:gd name="adj" fmla="val 29123"/>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12">
            <a:extLst>
              <a:ext uri="{FF2B5EF4-FFF2-40B4-BE49-F238E27FC236}">
                <a16:creationId xmlns:a16="http://schemas.microsoft.com/office/drawing/2014/main" id="{3FB33103-88DD-4D6C-B009-1763101B3BCF}"/>
              </a:ext>
            </a:extLst>
          </p:cNvPr>
          <p:cNvSpPr/>
          <p:nvPr/>
        </p:nvSpPr>
        <p:spPr>
          <a:xfrm rot="5400000">
            <a:off x="4326077" y="2909604"/>
            <a:ext cx="1028373" cy="745446"/>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497"/>
              <a:gd name="connsiteX1-33" fmla="*/ 1736148 w 1736148"/>
              <a:gd name="connsiteY1-34" fmla="*/ 0 h 770497"/>
              <a:gd name="connsiteX2-35" fmla="*/ 1590892 w 1736148"/>
              <a:gd name="connsiteY2-36" fmla="*/ 768404 h 770497"/>
              <a:gd name="connsiteX3-37" fmla="*/ 0 w 1736148"/>
              <a:gd name="connsiteY3-38" fmla="*/ 770497 h 770497"/>
              <a:gd name="connsiteX4-39" fmla="*/ 720148 w 1736148"/>
              <a:gd name="connsiteY4-40" fmla="*/ 0 h 770497"/>
              <a:gd name="connsiteX0-41" fmla="*/ 429636 w 1445636"/>
              <a:gd name="connsiteY0-42" fmla="*/ 0 h 768404"/>
              <a:gd name="connsiteX1-43" fmla="*/ 1445636 w 1445636"/>
              <a:gd name="connsiteY1-44" fmla="*/ 0 h 768404"/>
              <a:gd name="connsiteX2-45" fmla="*/ 1300380 w 1445636"/>
              <a:gd name="connsiteY2-46" fmla="*/ 768404 h 768404"/>
              <a:gd name="connsiteX3-47" fmla="*/ 0 w 1445636"/>
              <a:gd name="connsiteY3-48" fmla="*/ 768116 h 768404"/>
              <a:gd name="connsiteX4-49" fmla="*/ 429636 w 1445636"/>
              <a:gd name="connsiteY4-50" fmla="*/ 0 h 768404"/>
              <a:gd name="connsiteX0-51" fmla="*/ 433913 w 1449913"/>
              <a:gd name="connsiteY0-52" fmla="*/ 0 h 771964"/>
              <a:gd name="connsiteX1-53" fmla="*/ 1449913 w 1449913"/>
              <a:gd name="connsiteY1-54" fmla="*/ 0 h 771964"/>
              <a:gd name="connsiteX2-55" fmla="*/ 1304657 w 1449913"/>
              <a:gd name="connsiteY2-56" fmla="*/ 768404 h 771964"/>
              <a:gd name="connsiteX3-57" fmla="*/ 0 w 1449913"/>
              <a:gd name="connsiteY3-58" fmla="*/ 771964 h 771964"/>
              <a:gd name="connsiteX4-59" fmla="*/ 433913 w 1449913"/>
              <a:gd name="connsiteY4-60" fmla="*/ 0 h 771964"/>
              <a:gd name="connsiteX0-61" fmla="*/ 433913 w 1449913"/>
              <a:gd name="connsiteY0-62" fmla="*/ 0 h 774176"/>
              <a:gd name="connsiteX1-63" fmla="*/ 1449913 w 1449913"/>
              <a:gd name="connsiteY1-64" fmla="*/ 0 h 774176"/>
              <a:gd name="connsiteX2-65" fmla="*/ 1306795 w 1449913"/>
              <a:gd name="connsiteY2-66" fmla="*/ 774176 h 774176"/>
              <a:gd name="connsiteX3-67" fmla="*/ 0 w 1449913"/>
              <a:gd name="connsiteY3-68" fmla="*/ 771964 h 774176"/>
              <a:gd name="connsiteX4-69" fmla="*/ 433913 w 1449913"/>
              <a:gd name="connsiteY4-70" fmla="*/ 0 h 774176"/>
              <a:gd name="connsiteX0-71" fmla="*/ 429635 w 1445635"/>
              <a:gd name="connsiteY0-72" fmla="*/ 0 h 777737"/>
              <a:gd name="connsiteX1-73" fmla="*/ 1445635 w 1445635"/>
              <a:gd name="connsiteY1-74" fmla="*/ 0 h 777737"/>
              <a:gd name="connsiteX2-75" fmla="*/ 1302517 w 1445635"/>
              <a:gd name="connsiteY2-76" fmla="*/ 774176 h 777737"/>
              <a:gd name="connsiteX3-77" fmla="*/ 0 w 1445635"/>
              <a:gd name="connsiteY3-78" fmla="*/ 777737 h 777737"/>
              <a:gd name="connsiteX4-79" fmla="*/ 429635 w 1445635"/>
              <a:gd name="connsiteY4-80" fmla="*/ 0 h 777737"/>
              <a:gd name="connsiteX0-81" fmla="*/ 431773 w 1447773"/>
              <a:gd name="connsiteY0-82" fmla="*/ 0 h 774176"/>
              <a:gd name="connsiteX1-83" fmla="*/ 1447773 w 1447773"/>
              <a:gd name="connsiteY1-84" fmla="*/ 0 h 774176"/>
              <a:gd name="connsiteX2-85" fmla="*/ 1304655 w 1447773"/>
              <a:gd name="connsiteY2-86" fmla="*/ 774176 h 774176"/>
              <a:gd name="connsiteX3-87" fmla="*/ 0 w 1447773"/>
              <a:gd name="connsiteY3-88" fmla="*/ 773889 h 774176"/>
              <a:gd name="connsiteX4-89" fmla="*/ 431773 w 1447773"/>
              <a:gd name="connsiteY4-90" fmla="*/ 0 h 774176"/>
              <a:gd name="connsiteX0-91" fmla="*/ 429634 w 1447773"/>
              <a:gd name="connsiteY0-92" fmla="*/ 0 h 774176"/>
              <a:gd name="connsiteX1-93" fmla="*/ 1447773 w 1447773"/>
              <a:gd name="connsiteY1-94" fmla="*/ 0 h 774176"/>
              <a:gd name="connsiteX2-95" fmla="*/ 1304655 w 1447773"/>
              <a:gd name="connsiteY2-96" fmla="*/ 774176 h 774176"/>
              <a:gd name="connsiteX3-97" fmla="*/ 0 w 1447773"/>
              <a:gd name="connsiteY3-98" fmla="*/ 773889 h 774176"/>
              <a:gd name="connsiteX4-99" fmla="*/ 429634 w 1447773"/>
              <a:gd name="connsiteY4-100" fmla="*/ 0 h 774176"/>
              <a:gd name="connsiteX0-101" fmla="*/ 436049 w 1454188"/>
              <a:gd name="connsiteY0-102" fmla="*/ 0 h 774176"/>
              <a:gd name="connsiteX1-103" fmla="*/ 1454188 w 1454188"/>
              <a:gd name="connsiteY1-104" fmla="*/ 0 h 774176"/>
              <a:gd name="connsiteX2-105" fmla="*/ 1311070 w 1454188"/>
              <a:gd name="connsiteY2-106" fmla="*/ 774176 h 774176"/>
              <a:gd name="connsiteX3-107" fmla="*/ 0 w 1454188"/>
              <a:gd name="connsiteY3-108" fmla="*/ 773889 h 774176"/>
              <a:gd name="connsiteX4-109" fmla="*/ 436049 w 1454188"/>
              <a:gd name="connsiteY4-110" fmla="*/ 0 h 774176"/>
              <a:gd name="connsiteX0-111" fmla="*/ 436049 w 1458640"/>
              <a:gd name="connsiteY0-112" fmla="*/ 0 h 774176"/>
              <a:gd name="connsiteX1-113" fmla="*/ 1454188 w 1458640"/>
              <a:gd name="connsiteY1-114" fmla="*/ 0 h 774176"/>
              <a:gd name="connsiteX2-115" fmla="*/ 1458640 w 1458640"/>
              <a:gd name="connsiteY2-116" fmla="*/ 774176 h 774176"/>
              <a:gd name="connsiteX3-117" fmla="*/ 0 w 1458640"/>
              <a:gd name="connsiteY3-118" fmla="*/ 773889 h 774176"/>
              <a:gd name="connsiteX4-119" fmla="*/ 436049 w 1458640"/>
              <a:gd name="connsiteY4-120" fmla="*/ 0 h 774176"/>
              <a:gd name="connsiteX0-121" fmla="*/ 436049 w 1454363"/>
              <a:gd name="connsiteY0-122" fmla="*/ 0 h 774176"/>
              <a:gd name="connsiteX1-123" fmla="*/ 1454188 w 1454363"/>
              <a:gd name="connsiteY1-124" fmla="*/ 0 h 774176"/>
              <a:gd name="connsiteX2-125" fmla="*/ 1454363 w 1454363"/>
              <a:gd name="connsiteY2-126" fmla="*/ 774176 h 774176"/>
              <a:gd name="connsiteX3-127" fmla="*/ 0 w 1454363"/>
              <a:gd name="connsiteY3-128" fmla="*/ 773889 h 774176"/>
              <a:gd name="connsiteX4-129" fmla="*/ 436049 w 1454363"/>
              <a:gd name="connsiteY4-130" fmla="*/ 0 h 774176"/>
              <a:gd name="connsiteX0-131" fmla="*/ 369749 w 1388063"/>
              <a:gd name="connsiteY0-132" fmla="*/ 0 h 774176"/>
              <a:gd name="connsiteX1-133" fmla="*/ 1387888 w 1388063"/>
              <a:gd name="connsiteY1-134" fmla="*/ 0 h 774176"/>
              <a:gd name="connsiteX2-135" fmla="*/ 1388063 w 1388063"/>
              <a:gd name="connsiteY2-136" fmla="*/ 774176 h 774176"/>
              <a:gd name="connsiteX3-137" fmla="*/ 0 w 1388063"/>
              <a:gd name="connsiteY3-138" fmla="*/ 771964 h 774176"/>
              <a:gd name="connsiteX4-139" fmla="*/ 369749 w 1388063"/>
              <a:gd name="connsiteY4-140" fmla="*/ 0 h 774176"/>
              <a:gd name="connsiteX0-141" fmla="*/ 236254 w 1388063"/>
              <a:gd name="connsiteY0-142" fmla="*/ 0 h 774176"/>
              <a:gd name="connsiteX1-143" fmla="*/ 1387888 w 1388063"/>
              <a:gd name="connsiteY1-144" fmla="*/ 0 h 774176"/>
              <a:gd name="connsiteX2-145" fmla="*/ 1388063 w 1388063"/>
              <a:gd name="connsiteY2-146" fmla="*/ 774176 h 774176"/>
              <a:gd name="connsiteX3-147" fmla="*/ 0 w 1388063"/>
              <a:gd name="connsiteY3-148" fmla="*/ 771964 h 774176"/>
              <a:gd name="connsiteX4-149" fmla="*/ 236254 w 1388063"/>
              <a:gd name="connsiteY4-150" fmla="*/ 0 h 774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rgbClr val="3646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25">
            <a:extLst>
              <a:ext uri="{FF2B5EF4-FFF2-40B4-BE49-F238E27FC236}">
                <a16:creationId xmlns:a16="http://schemas.microsoft.com/office/drawing/2014/main" id="{DFEEAAE4-9957-4321-A61A-917A51666A10}"/>
              </a:ext>
            </a:extLst>
          </p:cNvPr>
          <p:cNvSpPr/>
          <p:nvPr/>
        </p:nvSpPr>
        <p:spPr>
          <a:xfrm rot="5400000">
            <a:off x="3060107" y="2386787"/>
            <a:ext cx="1022312" cy="1796882"/>
          </a:xfrm>
          <a:prstGeom prst="rect">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Pentagon 28">
            <a:extLst>
              <a:ext uri="{FF2B5EF4-FFF2-40B4-BE49-F238E27FC236}">
                <a16:creationId xmlns:a16="http://schemas.microsoft.com/office/drawing/2014/main" id="{D1E56395-350E-43AA-9E87-47F6100F6884}"/>
              </a:ext>
            </a:extLst>
          </p:cNvPr>
          <p:cNvSpPr/>
          <p:nvPr/>
        </p:nvSpPr>
        <p:spPr>
          <a:xfrm>
            <a:off x="5212949" y="3783267"/>
            <a:ext cx="6375400" cy="1111250"/>
          </a:xfrm>
          <a:prstGeom prst="homePlate">
            <a:avLst>
              <a:gd name="adj" fmla="val 29123"/>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12">
            <a:extLst>
              <a:ext uri="{FF2B5EF4-FFF2-40B4-BE49-F238E27FC236}">
                <a16:creationId xmlns:a16="http://schemas.microsoft.com/office/drawing/2014/main" id="{5727B507-FC13-4E4C-B055-11689B084273}"/>
              </a:ext>
            </a:extLst>
          </p:cNvPr>
          <p:cNvSpPr/>
          <p:nvPr/>
        </p:nvSpPr>
        <p:spPr>
          <a:xfrm rot="16200000" flipV="1">
            <a:off x="4176629" y="4086797"/>
            <a:ext cx="1330325" cy="747395"/>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497"/>
              <a:gd name="connsiteX1-33" fmla="*/ 1736148 w 1736148"/>
              <a:gd name="connsiteY1-34" fmla="*/ 0 h 770497"/>
              <a:gd name="connsiteX2-35" fmla="*/ 1590892 w 1736148"/>
              <a:gd name="connsiteY2-36" fmla="*/ 768404 h 770497"/>
              <a:gd name="connsiteX3-37" fmla="*/ 0 w 1736148"/>
              <a:gd name="connsiteY3-38" fmla="*/ 770497 h 770497"/>
              <a:gd name="connsiteX4-39" fmla="*/ 720148 w 1736148"/>
              <a:gd name="connsiteY4-40" fmla="*/ 0 h 770497"/>
              <a:gd name="connsiteX0-41" fmla="*/ 429636 w 1445636"/>
              <a:gd name="connsiteY0-42" fmla="*/ 0 h 768404"/>
              <a:gd name="connsiteX1-43" fmla="*/ 1445636 w 1445636"/>
              <a:gd name="connsiteY1-44" fmla="*/ 0 h 768404"/>
              <a:gd name="connsiteX2-45" fmla="*/ 1300380 w 1445636"/>
              <a:gd name="connsiteY2-46" fmla="*/ 768404 h 768404"/>
              <a:gd name="connsiteX3-47" fmla="*/ 0 w 1445636"/>
              <a:gd name="connsiteY3-48" fmla="*/ 768116 h 768404"/>
              <a:gd name="connsiteX4-49" fmla="*/ 429636 w 1445636"/>
              <a:gd name="connsiteY4-50" fmla="*/ 0 h 768404"/>
              <a:gd name="connsiteX0-51" fmla="*/ 433913 w 1449913"/>
              <a:gd name="connsiteY0-52" fmla="*/ 0 h 771964"/>
              <a:gd name="connsiteX1-53" fmla="*/ 1449913 w 1449913"/>
              <a:gd name="connsiteY1-54" fmla="*/ 0 h 771964"/>
              <a:gd name="connsiteX2-55" fmla="*/ 1304657 w 1449913"/>
              <a:gd name="connsiteY2-56" fmla="*/ 768404 h 771964"/>
              <a:gd name="connsiteX3-57" fmla="*/ 0 w 1449913"/>
              <a:gd name="connsiteY3-58" fmla="*/ 771964 h 771964"/>
              <a:gd name="connsiteX4-59" fmla="*/ 433913 w 1449913"/>
              <a:gd name="connsiteY4-60" fmla="*/ 0 h 771964"/>
              <a:gd name="connsiteX0-61" fmla="*/ 433913 w 1449913"/>
              <a:gd name="connsiteY0-62" fmla="*/ 0 h 774176"/>
              <a:gd name="connsiteX1-63" fmla="*/ 1449913 w 1449913"/>
              <a:gd name="connsiteY1-64" fmla="*/ 0 h 774176"/>
              <a:gd name="connsiteX2-65" fmla="*/ 1306795 w 1449913"/>
              <a:gd name="connsiteY2-66" fmla="*/ 774176 h 774176"/>
              <a:gd name="connsiteX3-67" fmla="*/ 0 w 1449913"/>
              <a:gd name="connsiteY3-68" fmla="*/ 771964 h 774176"/>
              <a:gd name="connsiteX4-69" fmla="*/ 433913 w 1449913"/>
              <a:gd name="connsiteY4-70" fmla="*/ 0 h 774176"/>
              <a:gd name="connsiteX0-71" fmla="*/ 429635 w 1445635"/>
              <a:gd name="connsiteY0-72" fmla="*/ 0 h 777737"/>
              <a:gd name="connsiteX1-73" fmla="*/ 1445635 w 1445635"/>
              <a:gd name="connsiteY1-74" fmla="*/ 0 h 777737"/>
              <a:gd name="connsiteX2-75" fmla="*/ 1302517 w 1445635"/>
              <a:gd name="connsiteY2-76" fmla="*/ 774176 h 777737"/>
              <a:gd name="connsiteX3-77" fmla="*/ 0 w 1445635"/>
              <a:gd name="connsiteY3-78" fmla="*/ 777737 h 777737"/>
              <a:gd name="connsiteX4-79" fmla="*/ 429635 w 1445635"/>
              <a:gd name="connsiteY4-80" fmla="*/ 0 h 777737"/>
              <a:gd name="connsiteX0-81" fmla="*/ 431773 w 1447773"/>
              <a:gd name="connsiteY0-82" fmla="*/ 0 h 774176"/>
              <a:gd name="connsiteX1-83" fmla="*/ 1447773 w 1447773"/>
              <a:gd name="connsiteY1-84" fmla="*/ 0 h 774176"/>
              <a:gd name="connsiteX2-85" fmla="*/ 1304655 w 1447773"/>
              <a:gd name="connsiteY2-86" fmla="*/ 774176 h 774176"/>
              <a:gd name="connsiteX3-87" fmla="*/ 0 w 1447773"/>
              <a:gd name="connsiteY3-88" fmla="*/ 773889 h 774176"/>
              <a:gd name="connsiteX4-89" fmla="*/ 431773 w 1447773"/>
              <a:gd name="connsiteY4-90" fmla="*/ 0 h 774176"/>
              <a:gd name="connsiteX0-91" fmla="*/ 429634 w 1447773"/>
              <a:gd name="connsiteY0-92" fmla="*/ 0 h 774176"/>
              <a:gd name="connsiteX1-93" fmla="*/ 1447773 w 1447773"/>
              <a:gd name="connsiteY1-94" fmla="*/ 0 h 774176"/>
              <a:gd name="connsiteX2-95" fmla="*/ 1304655 w 1447773"/>
              <a:gd name="connsiteY2-96" fmla="*/ 774176 h 774176"/>
              <a:gd name="connsiteX3-97" fmla="*/ 0 w 1447773"/>
              <a:gd name="connsiteY3-98" fmla="*/ 773889 h 774176"/>
              <a:gd name="connsiteX4-99" fmla="*/ 429634 w 1447773"/>
              <a:gd name="connsiteY4-100" fmla="*/ 0 h 774176"/>
              <a:gd name="connsiteX0-101" fmla="*/ 436049 w 1454188"/>
              <a:gd name="connsiteY0-102" fmla="*/ 0 h 774176"/>
              <a:gd name="connsiteX1-103" fmla="*/ 1454188 w 1454188"/>
              <a:gd name="connsiteY1-104" fmla="*/ 0 h 774176"/>
              <a:gd name="connsiteX2-105" fmla="*/ 1311070 w 1454188"/>
              <a:gd name="connsiteY2-106" fmla="*/ 774176 h 774176"/>
              <a:gd name="connsiteX3-107" fmla="*/ 0 w 1454188"/>
              <a:gd name="connsiteY3-108" fmla="*/ 773889 h 774176"/>
              <a:gd name="connsiteX4-109" fmla="*/ 436049 w 1454188"/>
              <a:gd name="connsiteY4-110" fmla="*/ 0 h 774176"/>
              <a:gd name="connsiteX0-111" fmla="*/ 436049 w 1458640"/>
              <a:gd name="connsiteY0-112" fmla="*/ 0 h 774176"/>
              <a:gd name="connsiteX1-113" fmla="*/ 1454188 w 1458640"/>
              <a:gd name="connsiteY1-114" fmla="*/ 0 h 774176"/>
              <a:gd name="connsiteX2-115" fmla="*/ 1458640 w 1458640"/>
              <a:gd name="connsiteY2-116" fmla="*/ 774176 h 774176"/>
              <a:gd name="connsiteX3-117" fmla="*/ 0 w 1458640"/>
              <a:gd name="connsiteY3-118" fmla="*/ 773889 h 774176"/>
              <a:gd name="connsiteX4-119" fmla="*/ 436049 w 1458640"/>
              <a:gd name="connsiteY4-120" fmla="*/ 0 h 774176"/>
              <a:gd name="connsiteX0-121" fmla="*/ 436049 w 1454363"/>
              <a:gd name="connsiteY0-122" fmla="*/ 0 h 774176"/>
              <a:gd name="connsiteX1-123" fmla="*/ 1454188 w 1454363"/>
              <a:gd name="connsiteY1-124" fmla="*/ 0 h 774176"/>
              <a:gd name="connsiteX2-125" fmla="*/ 1454363 w 1454363"/>
              <a:gd name="connsiteY2-126" fmla="*/ 774176 h 774176"/>
              <a:gd name="connsiteX3-127" fmla="*/ 0 w 1454363"/>
              <a:gd name="connsiteY3-128" fmla="*/ 773889 h 774176"/>
              <a:gd name="connsiteX4-129" fmla="*/ 436049 w 1454363"/>
              <a:gd name="connsiteY4-130" fmla="*/ 0 h 774176"/>
              <a:gd name="connsiteX0-131" fmla="*/ 369749 w 1388063"/>
              <a:gd name="connsiteY0-132" fmla="*/ 0 h 774176"/>
              <a:gd name="connsiteX1-133" fmla="*/ 1387888 w 1388063"/>
              <a:gd name="connsiteY1-134" fmla="*/ 0 h 774176"/>
              <a:gd name="connsiteX2-135" fmla="*/ 1388063 w 1388063"/>
              <a:gd name="connsiteY2-136" fmla="*/ 774176 h 774176"/>
              <a:gd name="connsiteX3-137" fmla="*/ 0 w 1388063"/>
              <a:gd name="connsiteY3-138" fmla="*/ 771964 h 774176"/>
              <a:gd name="connsiteX4-139" fmla="*/ 369749 w 1388063"/>
              <a:gd name="connsiteY4-140" fmla="*/ 0 h 774176"/>
              <a:gd name="connsiteX0-141" fmla="*/ 236254 w 1388063"/>
              <a:gd name="connsiteY0-142" fmla="*/ 0 h 774176"/>
              <a:gd name="connsiteX1-143" fmla="*/ 1387888 w 1388063"/>
              <a:gd name="connsiteY1-144" fmla="*/ 0 h 774176"/>
              <a:gd name="connsiteX2-145" fmla="*/ 1388063 w 1388063"/>
              <a:gd name="connsiteY2-146" fmla="*/ 774176 h 774176"/>
              <a:gd name="connsiteX3-147" fmla="*/ 0 w 1388063"/>
              <a:gd name="connsiteY3-148" fmla="*/ 771964 h 774176"/>
              <a:gd name="connsiteX4-149" fmla="*/ 236254 w 1388063"/>
              <a:gd name="connsiteY4-150" fmla="*/ 0 h 774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rgbClr val="3646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ectangle 35">
            <a:extLst>
              <a:ext uri="{FF2B5EF4-FFF2-40B4-BE49-F238E27FC236}">
                <a16:creationId xmlns:a16="http://schemas.microsoft.com/office/drawing/2014/main" id="{93991D72-A424-413D-AD3A-704FDFF7A657}"/>
              </a:ext>
            </a:extLst>
          </p:cNvPr>
          <p:cNvSpPr/>
          <p:nvPr/>
        </p:nvSpPr>
        <p:spPr>
          <a:xfrm rot="16200000" flipV="1">
            <a:off x="3060106" y="3407421"/>
            <a:ext cx="1022312" cy="1796882"/>
          </a:xfrm>
          <a:prstGeom prst="rect">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Pentagon 46">
            <a:extLst>
              <a:ext uri="{FF2B5EF4-FFF2-40B4-BE49-F238E27FC236}">
                <a16:creationId xmlns:a16="http://schemas.microsoft.com/office/drawing/2014/main" id="{15543BC3-AA47-4E65-B455-B19C09F1A478}"/>
              </a:ext>
            </a:extLst>
          </p:cNvPr>
          <p:cNvSpPr/>
          <p:nvPr/>
        </p:nvSpPr>
        <p:spPr>
          <a:xfrm>
            <a:off x="5212949" y="4897692"/>
            <a:ext cx="5401945" cy="999490"/>
          </a:xfrm>
          <a:prstGeom prst="homePlate">
            <a:avLst>
              <a:gd name="adj" fmla="val 29123"/>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Rectangle 48">
            <a:extLst>
              <a:ext uri="{FF2B5EF4-FFF2-40B4-BE49-F238E27FC236}">
                <a16:creationId xmlns:a16="http://schemas.microsoft.com/office/drawing/2014/main" id="{B9AC5472-B890-4599-96B1-3A7CB77E4AE1}"/>
              </a:ext>
            </a:extLst>
          </p:cNvPr>
          <p:cNvSpPr/>
          <p:nvPr/>
        </p:nvSpPr>
        <p:spPr>
          <a:xfrm rot="16200000" flipV="1">
            <a:off x="2852019" y="4638612"/>
            <a:ext cx="1439545" cy="1797685"/>
          </a:xfrm>
          <a:prstGeom prst="rect">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3" name="Rectangle 12">
            <a:extLst>
              <a:ext uri="{FF2B5EF4-FFF2-40B4-BE49-F238E27FC236}">
                <a16:creationId xmlns:a16="http://schemas.microsoft.com/office/drawing/2014/main" id="{0533B438-9C56-4CE0-A215-B6694F89E88C}"/>
              </a:ext>
            </a:extLst>
          </p:cNvPr>
          <p:cNvSpPr/>
          <p:nvPr/>
        </p:nvSpPr>
        <p:spPr>
          <a:xfrm rot="16200000" flipV="1">
            <a:off x="4157579" y="5201222"/>
            <a:ext cx="1362075" cy="748665"/>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785"/>
              <a:gd name="connsiteX1-33" fmla="*/ 1736148 w 1736148"/>
              <a:gd name="connsiteY1-34" fmla="*/ 0 h 770785"/>
              <a:gd name="connsiteX2-35" fmla="*/ 1369545 w 1736148"/>
              <a:gd name="connsiteY2-36" fmla="*/ 770785 h 770785"/>
              <a:gd name="connsiteX3-37" fmla="*/ 0 w 1736148"/>
              <a:gd name="connsiteY3-38" fmla="*/ 770497 h 770785"/>
              <a:gd name="connsiteX4-39" fmla="*/ 720148 w 1736148"/>
              <a:gd name="connsiteY4-40" fmla="*/ 0 h 770785"/>
              <a:gd name="connsiteX0-41" fmla="*/ 446799 w 1736148"/>
              <a:gd name="connsiteY0-42" fmla="*/ 0 h 773231"/>
              <a:gd name="connsiteX1-43" fmla="*/ 1736148 w 1736148"/>
              <a:gd name="connsiteY1-44" fmla="*/ 2446 h 773231"/>
              <a:gd name="connsiteX2-45" fmla="*/ 1369545 w 1736148"/>
              <a:gd name="connsiteY2-46" fmla="*/ 773231 h 773231"/>
              <a:gd name="connsiteX3-47" fmla="*/ 0 w 1736148"/>
              <a:gd name="connsiteY3-48" fmla="*/ 772943 h 773231"/>
              <a:gd name="connsiteX4-49" fmla="*/ 446799 w 1736148"/>
              <a:gd name="connsiteY4-50" fmla="*/ 0 h 773231"/>
              <a:gd name="connsiteX0-51" fmla="*/ 446799 w 1605827"/>
              <a:gd name="connsiteY0-52" fmla="*/ 0 h 773231"/>
              <a:gd name="connsiteX1-53" fmla="*/ 1605827 w 1605827"/>
              <a:gd name="connsiteY1-54" fmla="*/ 2446 h 773231"/>
              <a:gd name="connsiteX2-55" fmla="*/ 1369545 w 1605827"/>
              <a:gd name="connsiteY2-56" fmla="*/ 773231 h 773231"/>
              <a:gd name="connsiteX3-57" fmla="*/ 0 w 1605827"/>
              <a:gd name="connsiteY3-58" fmla="*/ 772943 h 773231"/>
              <a:gd name="connsiteX4-59" fmla="*/ 446799 w 1605827"/>
              <a:gd name="connsiteY4-60" fmla="*/ 0 h 773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827" h="773231">
                <a:moveTo>
                  <a:pt x="446799" y="0"/>
                </a:moveTo>
                <a:lnTo>
                  <a:pt x="1605827" y="2446"/>
                </a:lnTo>
                <a:lnTo>
                  <a:pt x="1369545" y="773231"/>
                </a:lnTo>
                <a:lnTo>
                  <a:pt x="0" y="772943"/>
                </a:lnTo>
                <a:lnTo>
                  <a:pt x="446799" y="0"/>
                </a:lnTo>
                <a:close/>
              </a:path>
            </a:pathLst>
          </a:custGeom>
          <a:solidFill>
            <a:srgbClr val="3646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Oval 51">
            <a:extLst>
              <a:ext uri="{FF2B5EF4-FFF2-40B4-BE49-F238E27FC236}">
                <a16:creationId xmlns:a16="http://schemas.microsoft.com/office/drawing/2014/main" id="{D7EF8A51-1ADA-4F00-9F78-1B7B8FA26EFB}"/>
              </a:ext>
            </a:extLst>
          </p:cNvPr>
          <p:cNvSpPr/>
          <p:nvPr/>
        </p:nvSpPr>
        <p:spPr>
          <a:xfrm>
            <a:off x="2327910" y="1926345"/>
            <a:ext cx="700316" cy="700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6"/>
              </a:solidFill>
              <a:latin typeface="FontAwesome" pitchFamily="2" charset="0"/>
            </a:endParaRPr>
          </a:p>
        </p:txBody>
      </p:sp>
      <p:sp>
        <p:nvSpPr>
          <p:cNvPr id="45" name="Oval 52">
            <a:extLst>
              <a:ext uri="{FF2B5EF4-FFF2-40B4-BE49-F238E27FC236}">
                <a16:creationId xmlns:a16="http://schemas.microsoft.com/office/drawing/2014/main" id="{1662BF9A-7A12-4521-9BD3-FCB5DD03457D}"/>
              </a:ext>
            </a:extLst>
          </p:cNvPr>
          <p:cNvSpPr/>
          <p:nvPr/>
        </p:nvSpPr>
        <p:spPr>
          <a:xfrm>
            <a:off x="2327910" y="2932322"/>
            <a:ext cx="700316" cy="700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5"/>
              </a:solidFill>
              <a:latin typeface="FontAwesome" pitchFamily="2" charset="0"/>
            </a:endParaRPr>
          </a:p>
        </p:txBody>
      </p:sp>
      <p:sp>
        <p:nvSpPr>
          <p:cNvPr id="46" name="Oval 53">
            <a:extLst>
              <a:ext uri="{FF2B5EF4-FFF2-40B4-BE49-F238E27FC236}">
                <a16:creationId xmlns:a16="http://schemas.microsoft.com/office/drawing/2014/main" id="{0126DCE3-9849-475E-97B8-40F059562E73}"/>
              </a:ext>
            </a:extLst>
          </p:cNvPr>
          <p:cNvSpPr/>
          <p:nvPr/>
        </p:nvSpPr>
        <p:spPr>
          <a:xfrm>
            <a:off x="2327910" y="3964801"/>
            <a:ext cx="700316" cy="700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3"/>
              </a:solidFill>
              <a:latin typeface="FontAwesome" pitchFamily="2" charset="0"/>
            </a:endParaRPr>
          </a:p>
        </p:txBody>
      </p:sp>
      <p:sp>
        <p:nvSpPr>
          <p:cNvPr id="47" name="Oval 54">
            <a:extLst>
              <a:ext uri="{FF2B5EF4-FFF2-40B4-BE49-F238E27FC236}">
                <a16:creationId xmlns:a16="http://schemas.microsoft.com/office/drawing/2014/main" id="{649FF351-A2AC-4089-918B-650E778D0437}"/>
              </a:ext>
            </a:extLst>
          </p:cNvPr>
          <p:cNvSpPr/>
          <p:nvPr/>
        </p:nvSpPr>
        <p:spPr>
          <a:xfrm>
            <a:off x="2327910" y="4970777"/>
            <a:ext cx="700316" cy="700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dirty="0">
              <a:solidFill>
                <a:schemeClr val="accent1"/>
              </a:solidFill>
              <a:latin typeface="FontAwesome" pitchFamily="2" charset="0"/>
            </a:endParaRPr>
          </a:p>
        </p:txBody>
      </p:sp>
      <p:sp>
        <p:nvSpPr>
          <p:cNvPr id="49" name="文本框 44">
            <a:extLst>
              <a:ext uri="{FF2B5EF4-FFF2-40B4-BE49-F238E27FC236}">
                <a16:creationId xmlns:a16="http://schemas.microsoft.com/office/drawing/2014/main" id="{1BE36CD2-FB1D-4A13-A5A3-6B0FDA5B12DC}"/>
              </a:ext>
            </a:extLst>
          </p:cNvPr>
          <p:cNvSpPr txBox="1"/>
          <p:nvPr/>
        </p:nvSpPr>
        <p:spPr>
          <a:xfrm>
            <a:off x="2378383" y="2067423"/>
            <a:ext cx="579562"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t>（</a:t>
            </a:r>
            <a:r>
              <a:rPr lang="en-US" altLang="zh-CN" dirty="0"/>
              <a:t>1</a:t>
            </a:r>
            <a:r>
              <a:rPr lang="zh-CN" altLang="en-US" dirty="0"/>
              <a:t>）</a:t>
            </a:r>
          </a:p>
        </p:txBody>
      </p:sp>
      <p:sp>
        <p:nvSpPr>
          <p:cNvPr id="50" name="文本框 45">
            <a:extLst>
              <a:ext uri="{FF2B5EF4-FFF2-40B4-BE49-F238E27FC236}">
                <a16:creationId xmlns:a16="http://schemas.microsoft.com/office/drawing/2014/main" id="{BC53D351-9916-46D8-BC43-AD88877746B3}"/>
              </a:ext>
            </a:extLst>
          </p:cNvPr>
          <p:cNvSpPr txBox="1"/>
          <p:nvPr/>
        </p:nvSpPr>
        <p:spPr>
          <a:xfrm>
            <a:off x="2378383" y="3091354"/>
            <a:ext cx="579562"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ym typeface="+mn-ea"/>
              </a:rPr>
              <a:t>（</a:t>
            </a:r>
            <a:r>
              <a:rPr lang="en-US" altLang="zh-CN" dirty="0">
                <a:sym typeface="+mn-ea"/>
              </a:rPr>
              <a:t>2</a:t>
            </a:r>
            <a:r>
              <a:rPr lang="zh-CN" altLang="en-US" dirty="0">
                <a:sym typeface="+mn-ea"/>
              </a:rPr>
              <a:t>）</a:t>
            </a:r>
            <a:endParaRPr lang="en-US" dirty="0"/>
          </a:p>
        </p:txBody>
      </p:sp>
      <p:sp>
        <p:nvSpPr>
          <p:cNvPr id="51" name="文本框 46">
            <a:extLst>
              <a:ext uri="{FF2B5EF4-FFF2-40B4-BE49-F238E27FC236}">
                <a16:creationId xmlns:a16="http://schemas.microsoft.com/office/drawing/2014/main" id="{0FFD302A-8F0B-48E9-82F2-D94B96F5938B}"/>
              </a:ext>
            </a:extLst>
          </p:cNvPr>
          <p:cNvSpPr txBox="1"/>
          <p:nvPr/>
        </p:nvSpPr>
        <p:spPr>
          <a:xfrm>
            <a:off x="2378383" y="4104654"/>
            <a:ext cx="579562"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ym typeface="+mn-ea"/>
              </a:rPr>
              <a:t>（</a:t>
            </a:r>
            <a:r>
              <a:rPr lang="en-US" altLang="zh-CN" dirty="0">
                <a:sym typeface="+mn-ea"/>
              </a:rPr>
              <a:t>3</a:t>
            </a:r>
            <a:r>
              <a:rPr lang="zh-CN" altLang="en-US" dirty="0">
                <a:sym typeface="+mn-ea"/>
              </a:rPr>
              <a:t>）</a:t>
            </a:r>
            <a:endParaRPr lang="en-US" dirty="0"/>
          </a:p>
        </p:txBody>
      </p:sp>
      <p:sp>
        <p:nvSpPr>
          <p:cNvPr id="52" name="文本框 47">
            <a:extLst>
              <a:ext uri="{FF2B5EF4-FFF2-40B4-BE49-F238E27FC236}">
                <a16:creationId xmlns:a16="http://schemas.microsoft.com/office/drawing/2014/main" id="{68558F42-25C5-49C0-B1A6-D21CC6EB11A3}"/>
              </a:ext>
            </a:extLst>
          </p:cNvPr>
          <p:cNvSpPr txBox="1"/>
          <p:nvPr/>
        </p:nvSpPr>
        <p:spPr>
          <a:xfrm>
            <a:off x="2378383" y="5124911"/>
            <a:ext cx="579562"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ym typeface="+mn-ea"/>
              </a:rPr>
              <a:t>（</a:t>
            </a:r>
            <a:r>
              <a:rPr lang="en-US" altLang="zh-CN" dirty="0">
                <a:sym typeface="+mn-ea"/>
              </a:rPr>
              <a:t>4</a:t>
            </a:r>
            <a:r>
              <a:rPr lang="zh-CN" altLang="en-US" dirty="0">
                <a:sym typeface="+mn-ea"/>
              </a:rPr>
              <a:t>）</a:t>
            </a:r>
            <a:endParaRPr lang="en-US" dirty="0"/>
          </a:p>
        </p:txBody>
      </p:sp>
      <p:sp>
        <p:nvSpPr>
          <p:cNvPr id="53" name="文本框 48">
            <a:extLst>
              <a:ext uri="{FF2B5EF4-FFF2-40B4-BE49-F238E27FC236}">
                <a16:creationId xmlns:a16="http://schemas.microsoft.com/office/drawing/2014/main" id="{0C3F7BB5-3D5C-4993-8B34-79F771CA7EA5}"/>
              </a:ext>
            </a:extLst>
          </p:cNvPr>
          <p:cNvSpPr txBox="1"/>
          <p:nvPr/>
        </p:nvSpPr>
        <p:spPr>
          <a:xfrm>
            <a:off x="5525453" y="2097273"/>
            <a:ext cx="4836558"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pPr>
            <a:r>
              <a:rPr lang="zh-CN" altLang="en-US" sz="1200" dirty="0">
                <a:solidFill>
                  <a:schemeClr val="bg1"/>
                </a:solidFill>
                <a:latin typeface="微软雅黑" panose="020B0503020204020204" charset="-122"/>
                <a:ea typeface="微软雅黑" panose="020B0503020204020204" charset="-122"/>
              </a:rPr>
              <a:t>双三次插值算法</a:t>
            </a:r>
          </a:p>
          <a:p>
            <a:pPr algn="just">
              <a:lnSpc>
                <a:spcPct val="125000"/>
              </a:lnSpc>
            </a:pPr>
            <a:r>
              <a:rPr lang="zh-CN" altLang="en-US" sz="1200" dirty="0">
                <a:solidFill>
                  <a:schemeClr val="bg1"/>
                </a:solidFill>
                <a:latin typeface="微软雅黑" panose="020B0503020204020204" charset="-122"/>
                <a:ea typeface="微软雅黑" panose="020B0503020204020204" charset="-122"/>
              </a:rPr>
              <a:t>最近邻算法</a:t>
            </a:r>
          </a:p>
          <a:p>
            <a:pPr algn="just">
              <a:lnSpc>
                <a:spcPct val="125000"/>
              </a:lnSpc>
            </a:pPr>
            <a:r>
              <a:rPr lang="zh-CN" altLang="en-US" sz="1200" dirty="0">
                <a:solidFill>
                  <a:schemeClr val="bg1"/>
                </a:solidFill>
                <a:latin typeface="微软雅黑" panose="020B0503020204020204" charset="-122"/>
                <a:ea typeface="微软雅黑" panose="020B0503020204020204" charset="-122"/>
              </a:rPr>
              <a:t>双线性插值算法</a:t>
            </a:r>
          </a:p>
        </p:txBody>
      </p:sp>
      <p:sp>
        <p:nvSpPr>
          <p:cNvPr id="54" name="文本框 49">
            <a:extLst>
              <a:ext uri="{FF2B5EF4-FFF2-40B4-BE49-F238E27FC236}">
                <a16:creationId xmlns:a16="http://schemas.microsoft.com/office/drawing/2014/main" id="{A2DC1561-127F-44C8-80D6-EFC4B86B2CED}"/>
              </a:ext>
            </a:extLst>
          </p:cNvPr>
          <p:cNvSpPr txBox="1"/>
          <p:nvPr/>
        </p:nvSpPr>
        <p:spPr>
          <a:xfrm>
            <a:off x="3206750" y="2097504"/>
            <a:ext cx="1359748"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charset="-122"/>
                <a:ea typeface="微软雅黑" panose="020B0503020204020204" charset="-122"/>
              </a:rPr>
              <a:t>基于插值的方法</a:t>
            </a:r>
          </a:p>
        </p:txBody>
      </p:sp>
      <p:sp>
        <p:nvSpPr>
          <p:cNvPr id="55" name="文本框 50">
            <a:extLst>
              <a:ext uri="{FF2B5EF4-FFF2-40B4-BE49-F238E27FC236}">
                <a16:creationId xmlns:a16="http://schemas.microsoft.com/office/drawing/2014/main" id="{4A576565-AB83-40C5-9070-EE2D1BBEC1AC}"/>
              </a:ext>
            </a:extLst>
          </p:cNvPr>
          <p:cNvSpPr txBox="1"/>
          <p:nvPr/>
        </p:nvSpPr>
        <p:spPr>
          <a:xfrm>
            <a:off x="5525453" y="2979463"/>
            <a:ext cx="4836558"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pPr>
            <a:r>
              <a:rPr lang="zh-CN" altLang="en-US" sz="1200" dirty="0">
                <a:solidFill>
                  <a:schemeClr val="bg1"/>
                </a:solidFill>
                <a:latin typeface="微软雅黑" panose="020B0503020204020204" charset="-122"/>
                <a:ea typeface="微软雅黑" panose="020B0503020204020204" charset="-122"/>
              </a:rPr>
              <a:t>频域方法</a:t>
            </a:r>
          </a:p>
          <a:p>
            <a:pPr algn="just">
              <a:lnSpc>
                <a:spcPct val="125000"/>
              </a:lnSpc>
            </a:pPr>
            <a:r>
              <a:rPr lang="zh-CN" altLang="en-US" sz="1200" dirty="0">
                <a:solidFill>
                  <a:schemeClr val="bg1"/>
                </a:solidFill>
                <a:latin typeface="微软雅黑" panose="020B0503020204020204" charset="-122"/>
                <a:ea typeface="微软雅黑" panose="020B0503020204020204" charset="-122"/>
              </a:rPr>
              <a:t>非均匀图像插值方法</a:t>
            </a:r>
          </a:p>
          <a:p>
            <a:pPr algn="just">
              <a:lnSpc>
                <a:spcPct val="125000"/>
              </a:lnSpc>
            </a:pPr>
            <a:r>
              <a:rPr lang="zh-CN" altLang="en-US" sz="1200" dirty="0">
                <a:solidFill>
                  <a:schemeClr val="bg1"/>
                </a:solidFill>
                <a:latin typeface="微软雅黑" panose="020B0503020204020204" charset="-122"/>
                <a:ea typeface="微软雅黑" panose="020B0503020204020204" charset="-122"/>
              </a:rPr>
              <a:t>凸集投影方法</a:t>
            </a:r>
          </a:p>
        </p:txBody>
      </p:sp>
      <p:sp>
        <p:nvSpPr>
          <p:cNvPr id="56" name="文本框 51">
            <a:extLst>
              <a:ext uri="{FF2B5EF4-FFF2-40B4-BE49-F238E27FC236}">
                <a16:creationId xmlns:a16="http://schemas.microsoft.com/office/drawing/2014/main" id="{B1F5F58D-93FA-4312-9E4B-49B727E9D24A}"/>
              </a:ext>
            </a:extLst>
          </p:cNvPr>
          <p:cNvSpPr txBox="1"/>
          <p:nvPr/>
        </p:nvSpPr>
        <p:spPr>
          <a:xfrm>
            <a:off x="3206750" y="3106059"/>
            <a:ext cx="1359748"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charset="-122"/>
                <a:ea typeface="微软雅黑" panose="020B0503020204020204" charset="-122"/>
              </a:rPr>
              <a:t>基于重建的方法</a:t>
            </a:r>
          </a:p>
        </p:txBody>
      </p:sp>
      <p:sp>
        <p:nvSpPr>
          <p:cNvPr id="57" name="文本框 52">
            <a:extLst>
              <a:ext uri="{FF2B5EF4-FFF2-40B4-BE49-F238E27FC236}">
                <a16:creationId xmlns:a16="http://schemas.microsoft.com/office/drawing/2014/main" id="{1DE2DEE2-2F8B-4F11-8BC2-03DA9C3DB1A5}"/>
              </a:ext>
            </a:extLst>
          </p:cNvPr>
          <p:cNvSpPr txBox="1"/>
          <p:nvPr/>
        </p:nvSpPr>
        <p:spPr>
          <a:xfrm>
            <a:off x="5525453" y="3827159"/>
            <a:ext cx="4836558"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pPr>
            <a:r>
              <a:rPr lang="zh-CN" altLang="en-US" sz="1200" dirty="0">
                <a:solidFill>
                  <a:schemeClr val="bg1"/>
                </a:solidFill>
                <a:latin typeface="微软雅黑" panose="020B0503020204020204" charset="-122"/>
                <a:ea typeface="微软雅黑" panose="020B0503020204020204" charset="-122"/>
              </a:rPr>
              <a:t>基于K-NN学习的算法</a:t>
            </a:r>
          </a:p>
          <a:p>
            <a:pPr algn="just">
              <a:lnSpc>
                <a:spcPct val="125000"/>
              </a:lnSpc>
            </a:pPr>
            <a:r>
              <a:rPr lang="zh-CN" altLang="en-US" sz="1200" dirty="0">
                <a:solidFill>
                  <a:schemeClr val="bg1"/>
                </a:solidFill>
                <a:latin typeface="微软雅黑" panose="020B0503020204020204" charset="-122"/>
                <a:ea typeface="微软雅黑" panose="020B0503020204020204" charset="-122"/>
              </a:rPr>
              <a:t>基于流形学习的算法</a:t>
            </a:r>
          </a:p>
          <a:p>
            <a:pPr algn="just">
              <a:lnSpc>
                <a:spcPct val="125000"/>
              </a:lnSpc>
            </a:pPr>
            <a:r>
              <a:rPr lang="zh-CN" altLang="en-US" sz="1200" dirty="0">
                <a:solidFill>
                  <a:schemeClr val="bg1"/>
                </a:solidFill>
                <a:latin typeface="微软雅黑" panose="020B0503020204020204" charset="-122"/>
                <a:ea typeface="微软雅黑" panose="020B0503020204020204" charset="-122"/>
              </a:rPr>
              <a:t>基于字典学习的算法</a:t>
            </a:r>
          </a:p>
          <a:p>
            <a:pPr algn="just">
              <a:lnSpc>
                <a:spcPct val="125000"/>
              </a:lnSpc>
            </a:pPr>
            <a:r>
              <a:rPr lang="zh-CN" altLang="en-US" sz="1200" dirty="0">
                <a:solidFill>
                  <a:schemeClr val="bg1"/>
                </a:solidFill>
                <a:latin typeface="微软雅黑" panose="020B0503020204020204" charset="-122"/>
                <a:ea typeface="微软雅黑" panose="020B0503020204020204" charset="-122"/>
              </a:rPr>
              <a:t>基于实例回归的方法</a:t>
            </a:r>
          </a:p>
        </p:txBody>
      </p:sp>
      <p:sp>
        <p:nvSpPr>
          <p:cNvPr id="58" name="文本框 53">
            <a:extLst>
              <a:ext uri="{FF2B5EF4-FFF2-40B4-BE49-F238E27FC236}">
                <a16:creationId xmlns:a16="http://schemas.microsoft.com/office/drawing/2014/main" id="{D4F3FF49-E6AA-47B4-8B77-1474B623BFEC}"/>
              </a:ext>
            </a:extLst>
          </p:cNvPr>
          <p:cNvSpPr txBox="1"/>
          <p:nvPr/>
        </p:nvSpPr>
        <p:spPr>
          <a:xfrm>
            <a:off x="3206750" y="4128372"/>
            <a:ext cx="1359748"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charset="-122"/>
                <a:ea typeface="微软雅黑" panose="020B0503020204020204" charset="-122"/>
              </a:rPr>
              <a:t>基于传统学习的方法</a:t>
            </a:r>
          </a:p>
        </p:txBody>
      </p:sp>
      <p:sp>
        <p:nvSpPr>
          <p:cNvPr id="59" name="文本框 54">
            <a:extLst>
              <a:ext uri="{FF2B5EF4-FFF2-40B4-BE49-F238E27FC236}">
                <a16:creationId xmlns:a16="http://schemas.microsoft.com/office/drawing/2014/main" id="{1230A489-388E-441B-BE4E-336AA164713C}"/>
              </a:ext>
            </a:extLst>
          </p:cNvPr>
          <p:cNvSpPr txBox="1"/>
          <p:nvPr/>
        </p:nvSpPr>
        <p:spPr>
          <a:xfrm>
            <a:off x="5525453" y="4979545"/>
            <a:ext cx="4836558" cy="78359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pPr>
            <a:r>
              <a:rPr lang="zh-CN" altLang="en-US" sz="1200" dirty="0">
                <a:solidFill>
                  <a:schemeClr val="bg1"/>
                </a:solidFill>
                <a:latin typeface="微软雅黑" panose="020B0503020204020204" charset="-122"/>
                <a:ea typeface="微软雅黑" panose="020B0503020204020204" charset="-122"/>
              </a:rPr>
              <a:t>面向像素损失的算法：</a:t>
            </a:r>
            <a:r>
              <a:rPr lang="en-US" altLang="zh-CN" sz="1200" dirty="0">
                <a:solidFill>
                  <a:schemeClr val="bg1"/>
                </a:solidFill>
                <a:latin typeface="微软雅黑" panose="020B0503020204020204" charset="-122"/>
                <a:ea typeface="微软雅黑" panose="020B0503020204020204" charset="-122"/>
              </a:rPr>
              <a:t>SRCNN</a:t>
            </a:r>
            <a:r>
              <a:rPr lang="zh-CN" altLang="en-US" sz="1200" dirty="0">
                <a:solidFill>
                  <a:schemeClr val="bg1"/>
                </a:solidFill>
                <a:latin typeface="微软雅黑" panose="020B0503020204020204" charset="-122"/>
                <a:ea typeface="微软雅黑" panose="020B0503020204020204" charset="-122"/>
              </a:rPr>
              <a:t>、</a:t>
            </a:r>
            <a:r>
              <a:rPr lang="en-US" altLang="zh-CN" sz="1200" dirty="0">
                <a:solidFill>
                  <a:schemeClr val="bg1"/>
                </a:solidFill>
                <a:latin typeface="微软雅黑" panose="020B0503020204020204" charset="-122"/>
                <a:ea typeface="微软雅黑" panose="020B0503020204020204" charset="-122"/>
              </a:rPr>
              <a:t>RCAN</a:t>
            </a:r>
            <a:r>
              <a:rPr lang="zh-CN" altLang="en-US" sz="1200" dirty="0">
                <a:solidFill>
                  <a:schemeClr val="bg1"/>
                </a:solidFill>
                <a:latin typeface="微软雅黑" panose="020B0503020204020204" charset="-122"/>
                <a:ea typeface="微软雅黑" panose="020B0503020204020204" charset="-122"/>
              </a:rPr>
              <a:t>、</a:t>
            </a:r>
            <a:r>
              <a:rPr lang="en-US" altLang="zh-CN" sz="1200" dirty="0">
                <a:solidFill>
                  <a:schemeClr val="bg1"/>
                </a:solidFill>
                <a:latin typeface="微软雅黑" panose="020B0503020204020204" charset="-122"/>
                <a:ea typeface="微软雅黑" panose="020B0503020204020204" charset="-122"/>
              </a:rPr>
              <a:t>RDN</a:t>
            </a:r>
            <a:r>
              <a:rPr lang="zh-CN" altLang="en-US" sz="1200" dirty="0">
                <a:solidFill>
                  <a:schemeClr val="bg1"/>
                </a:solidFill>
                <a:latin typeface="微软雅黑" panose="020B0503020204020204" charset="-122"/>
                <a:ea typeface="微软雅黑" panose="020B0503020204020204" charset="-122"/>
              </a:rPr>
              <a:t>等</a:t>
            </a:r>
          </a:p>
          <a:p>
            <a:pPr algn="just">
              <a:lnSpc>
                <a:spcPct val="125000"/>
              </a:lnSpc>
            </a:pPr>
            <a:endParaRPr lang="zh-CN" altLang="en-US" sz="1200" dirty="0">
              <a:solidFill>
                <a:schemeClr val="bg1"/>
              </a:solidFill>
              <a:latin typeface="微软雅黑" panose="020B0503020204020204" charset="-122"/>
              <a:ea typeface="微软雅黑" panose="020B0503020204020204" charset="-122"/>
            </a:endParaRPr>
          </a:p>
          <a:p>
            <a:pPr algn="just">
              <a:lnSpc>
                <a:spcPct val="125000"/>
              </a:lnSpc>
            </a:pPr>
            <a:r>
              <a:rPr lang="zh-CN" altLang="en-US" sz="1200" dirty="0">
                <a:solidFill>
                  <a:schemeClr val="bg1"/>
                </a:solidFill>
                <a:latin typeface="微软雅黑" panose="020B0503020204020204" charset="-122"/>
                <a:ea typeface="微软雅黑" panose="020B0503020204020204" charset="-122"/>
              </a:rPr>
              <a:t>面向感知损失的算法：</a:t>
            </a:r>
            <a:r>
              <a:rPr lang="en-US" altLang="zh-CN" sz="1200" dirty="0">
                <a:solidFill>
                  <a:schemeClr val="bg1"/>
                </a:solidFill>
                <a:latin typeface="微软雅黑" panose="020B0503020204020204" charset="-122"/>
                <a:ea typeface="微软雅黑" panose="020B0503020204020204" charset="-122"/>
              </a:rPr>
              <a:t>SRGAN</a:t>
            </a:r>
            <a:r>
              <a:rPr lang="zh-CN" altLang="en-US" sz="1200" dirty="0">
                <a:solidFill>
                  <a:schemeClr val="bg1"/>
                </a:solidFill>
                <a:latin typeface="微软雅黑" panose="020B0503020204020204" charset="-122"/>
                <a:ea typeface="微软雅黑" panose="020B0503020204020204" charset="-122"/>
              </a:rPr>
              <a:t>、</a:t>
            </a:r>
            <a:r>
              <a:rPr lang="en-US" altLang="zh-CN" sz="1200" dirty="0">
                <a:solidFill>
                  <a:schemeClr val="bg1"/>
                </a:solidFill>
                <a:latin typeface="微软雅黑" panose="020B0503020204020204" charset="-122"/>
                <a:ea typeface="微软雅黑" panose="020B0503020204020204" charset="-122"/>
              </a:rPr>
              <a:t>ESRGAN</a:t>
            </a:r>
            <a:r>
              <a:rPr lang="zh-CN" altLang="en-US" sz="1200" dirty="0">
                <a:solidFill>
                  <a:schemeClr val="bg1"/>
                </a:solidFill>
                <a:latin typeface="微软雅黑" panose="020B0503020204020204" charset="-122"/>
                <a:ea typeface="微软雅黑" panose="020B0503020204020204" charset="-122"/>
              </a:rPr>
              <a:t>等</a:t>
            </a:r>
          </a:p>
        </p:txBody>
      </p:sp>
      <p:sp>
        <p:nvSpPr>
          <p:cNvPr id="60" name="文本框 55">
            <a:extLst>
              <a:ext uri="{FF2B5EF4-FFF2-40B4-BE49-F238E27FC236}">
                <a16:creationId xmlns:a16="http://schemas.microsoft.com/office/drawing/2014/main" id="{2ECD1CE6-4538-4098-A92B-67D81742C914}"/>
              </a:ext>
            </a:extLst>
          </p:cNvPr>
          <p:cNvSpPr txBox="1"/>
          <p:nvPr/>
        </p:nvSpPr>
        <p:spPr>
          <a:xfrm>
            <a:off x="3206750" y="5148876"/>
            <a:ext cx="1359748"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charset="-122"/>
                <a:ea typeface="微软雅黑" panose="020B0503020204020204" charset="-122"/>
              </a:rPr>
              <a:t>基于深度学习的方法</a:t>
            </a:r>
          </a:p>
        </p:txBody>
      </p:sp>
      <p:sp>
        <p:nvSpPr>
          <p:cNvPr id="61" name="文本框 60">
            <a:extLst>
              <a:ext uri="{FF2B5EF4-FFF2-40B4-BE49-F238E27FC236}">
                <a16:creationId xmlns:a16="http://schemas.microsoft.com/office/drawing/2014/main" id="{1E270300-FCEB-4632-A24B-7FBA1806AA21}"/>
              </a:ext>
            </a:extLst>
          </p:cNvPr>
          <p:cNvSpPr txBox="1"/>
          <p:nvPr/>
        </p:nvSpPr>
        <p:spPr>
          <a:xfrm>
            <a:off x="266065" y="4680337"/>
            <a:ext cx="1512570" cy="707886"/>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2808605"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国内外研究现状</a:t>
            </a: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3</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20" y="1799"/>
              <a:ext cx="1933"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7" y="3106"/>
              <a:ext cx="3119" cy="1985"/>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国内外研究现状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09" y="5150"/>
              <a:ext cx="2382"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研究思路</a:t>
              </a: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3852"/>
              <a:ext cx="284" cy="220"/>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2" name="组合 1"/>
          <p:cNvGrpSpPr/>
          <p:nvPr/>
        </p:nvGrpSpPr>
        <p:grpSpPr>
          <a:xfrm>
            <a:off x="-10160" y="-143510"/>
            <a:ext cx="2154555" cy="7042150"/>
            <a:chOff x="-20" y="-290"/>
            <a:chExt cx="3393" cy="11090"/>
          </a:xfrm>
        </p:grpSpPr>
        <p:sp>
          <p:nvSpPr>
            <p:cNvPr id="9" name="矩形 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1" name="矩形 1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3" y="1601"/>
              <a:ext cx="222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0" y="2707"/>
              <a:ext cx="3246" cy="1113"/>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国内外研究现状</a:t>
              </a:r>
              <a:endParaRPr lang="zh-CN" altLang="en-US" sz="2800" b="1" dirty="0">
                <a:solidFill>
                  <a:schemeClr val="bg1"/>
                </a:solidFill>
                <a:latin typeface="微软雅黑" panose="020B0503020204020204" pitchFamily="34" charset="-122"/>
              </a:endParaRPr>
            </a:p>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09" y="4687"/>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7" name="等腰三角形 16"/>
            <p:cNvSpPr/>
            <p:nvPr/>
          </p:nvSpPr>
          <p:spPr>
            <a:xfrm rot="16200000">
              <a:off x="2974" y="332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文本框 18"/>
            <p:cNvSpPr txBox="1"/>
            <p:nvPr/>
          </p:nvSpPr>
          <p:spPr>
            <a:xfrm>
              <a:off x="688" y="6022"/>
              <a:ext cx="2015" cy="62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grpSp>
      <p:sp>
        <p:nvSpPr>
          <p:cNvPr id="22" name="文本框 21"/>
          <p:cNvSpPr txBox="1"/>
          <p:nvPr/>
        </p:nvSpPr>
        <p:spPr>
          <a:xfrm>
            <a:off x="461010" y="574675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a:p>
        </p:txBody>
      </p:sp>
      <p:sp>
        <p:nvSpPr>
          <p:cNvPr id="24" name="文本框 23">
            <a:extLst>
              <a:ext uri="{FF2B5EF4-FFF2-40B4-BE49-F238E27FC236}">
                <a16:creationId xmlns:a16="http://schemas.microsoft.com/office/drawing/2014/main" id="{68B4FB3C-7ABD-4202-A35A-762BACE98D13}"/>
              </a:ext>
            </a:extLst>
          </p:cNvPr>
          <p:cNvSpPr txBox="1"/>
          <p:nvPr/>
        </p:nvSpPr>
        <p:spPr>
          <a:xfrm>
            <a:off x="2802255" y="1846580"/>
            <a:ext cx="8281756"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a:t>基于卷积神经网络的超分辨率</a:t>
            </a:r>
            <a:endParaRPr lang="zh-CN" altLang="en-US" dirty="0"/>
          </a:p>
        </p:txBody>
      </p:sp>
      <p:sp>
        <p:nvSpPr>
          <p:cNvPr id="28" name="文本框 27">
            <a:extLst>
              <a:ext uri="{FF2B5EF4-FFF2-40B4-BE49-F238E27FC236}">
                <a16:creationId xmlns:a16="http://schemas.microsoft.com/office/drawing/2014/main" id="{BAE0194F-F3DA-41A5-A1F1-4478E532807B}"/>
              </a:ext>
            </a:extLst>
          </p:cNvPr>
          <p:cNvSpPr txBox="1"/>
          <p:nvPr/>
        </p:nvSpPr>
        <p:spPr>
          <a:xfrm>
            <a:off x="2802256" y="2812174"/>
            <a:ext cx="8281756" cy="2104872"/>
          </a:xfrm>
          <a:prstGeom prst="rect">
            <a:avLst/>
          </a:prstGeom>
          <a:noFill/>
        </p:spPr>
        <p:txBody>
          <a:bodyPr wrap="square" rtlCol="0">
            <a:spAutoFit/>
          </a:bodyPr>
          <a:lstStyle/>
          <a:p>
            <a:pPr>
              <a:lnSpc>
                <a:spcPct val="150000"/>
              </a:lnSpc>
            </a:pPr>
            <a:r>
              <a:rPr lang="en-US" altLang="zh-CN">
                <a:latin typeface="宋体" panose="02010600030101010101" pitchFamily="2" charset="-122"/>
                <a:ea typeface="宋体" panose="02010600030101010101" pitchFamily="2" charset="-122"/>
              </a:rPr>
              <a:t>    </a:t>
            </a:r>
            <a:r>
              <a:rPr lang="zh-CN" altLang="en-US">
                <a:latin typeface="宋体" panose="02010600030101010101" pitchFamily="2" charset="-122"/>
                <a:ea typeface="宋体" panose="02010600030101010101" pitchFamily="2" charset="-122"/>
              </a:rPr>
              <a:t>自从 </a:t>
            </a:r>
            <a:r>
              <a:rPr lang="en-US" altLang="zh-CN">
                <a:latin typeface="宋体" panose="02010600030101010101" pitchFamily="2" charset="-122"/>
                <a:ea typeface="宋体" panose="02010600030101010101" pitchFamily="2" charset="-122"/>
              </a:rPr>
              <a:t>Dong</a:t>
            </a:r>
            <a:r>
              <a:rPr lang="en-US" altLang="zh-CN" baseline="30000">
                <a:latin typeface="宋体" panose="02010600030101010101" pitchFamily="2" charset="-122"/>
                <a:ea typeface="宋体" panose="02010600030101010101" pitchFamily="2" charset="-122"/>
              </a:rPr>
              <a:t>[1]</a:t>
            </a:r>
            <a:r>
              <a:rPr lang="en-US" altLang="zh-CN">
                <a:latin typeface="宋体" panose="02010600030101010101" pitchFamily="2" charset="-122"/>
                <a:ea typeface="宋体" panose="02010600030101010101" pitchFamily="2" charset="-122"/>
              </a:rPr>
              <a:t> </a:t>
            </a:r>
            <a:r>
              <a:rPr lang="zh-CN" altLang="en-US">
                <a:latin typeface="宋体" panose="02010600030101010101" pitchFamily="2" charset="-122"/>
                <a:ea typeface="宋体" panose="02010600030101010101" pitchFamily="2" charset="-122"/>
              </a:rPr>
              <a:t>等人提出 </a:t>
            </a:r>
            <a:r>
              <a:rPr lang="en-US" altLang="zh-CN">
                <a:latin typeface="宋体" panose="02010600030101010101" pitchFamily="2" charset="-122"/>
                <a:ea typeface="宋体" panose="02010600030101010101" pitchFamily="2" charset="-122"/>
              </a:rPr>
              <a:t>SRCNN </a:t>
            </a:r>
            <a:r>
              <a:rPr lang="zh-CN" altLang="en-US">
                <a:latin typeface="宋体" panose="02010600030101010101" pitchFamily="2" charset="-122"/>
                <a:ea typeface="宋体" panose="02010600030101010101" pitchFamily="2" charset="-122"/>
              </a:rPr>
              <a:t>算法以来，基于深度学习的 </a:t>
            </a:r>
            <a:r>
              <a:rPr lang="en-US" altLang="zh-CN">
                <a:latin typeface="宋体" panose="02010600030101010101" pitchFamily="2" charset="-122"/>
                <a:ea typeface="宋体" panose="02010600030101010101" pitchFamily="2" charset="-122"/>
              </a:rPr>
              <a:t>SISR </a:t>
            </a:r>
            <a:r>
              <a:rPr lang="zh-CN" altLang="en-US">
                <a:latin typeface="宋体" panose="02010600030101010101" pitchFamily="2" charset="-122"/>
                <a:ea typeface="宋体" panose="02010600030101010101" pitchFamily="2" charset="-122"/>
              </a:rPr>
              <a:t>算法开始逐渐出现。</a:t>
            </a:r>
            <a:r>
              <a:rPr lang="en-US" altLang="zh-CN">
                <a:latin typeface="宋体" panose="02010600030101010101" pitchFamily="2" charset="-122"/>
                <a:ea typeface="宋体" panose="02010600030101010101" pitchFamily="2" charset="-122"/>
              </a:rPr>
              <a:t>VDSR</a:t>
            </a:r>
            <a:r>
              <a:rPr lang="en-US" altLang="zh-CN" baseline="30000">
                <a:latin typeface="宋体" panose="02010600030101010101" pitchFamily="2" charset="-122"/>
                <a:ea typeface="宋体" panose="02010600030101010101" pitchFamily="2" charset="-122"/>
              </a:rPr>
              <a:t>[2]</a:t>
            </a:r>
            <a:r>
              <a:rPr lang="en-US" altLang="zh-CN">
                <a:latin typeface="宋体" panose="02010600030101010101" pitchFamily="2" charset="-122"/>
                <a:ea typeface="宋体" panose="02010600030101010101" pitchFamily="2" charset="-122"/>
              </a:rPr>
              <a:t>,MemNet</a:t>
            </a:r>
            <a:r>
              <a:rPr lang="en-US" altLang="zh-CN" baseline="30000">
                <a:latin typeface="宋体" panose="02010600030101010101" pitchFamily="2" charset="-122"/>
                <a:ea typeface="宋体" panose="02010600030101010101" pitchFamily="2" charset="-122"/>
              </a:rPr>
              <a:t>[3]</a:t>
            </a:r>
            <a:r>
              <a:rPr lang="en-US" altLang="zh-CN">
                <a:latin typeface="宋体" panose="02010600030101010101" pitchFamily="2" charset="-122"/>
                <a:ea typeface="宋体" panose="02010600030101010101" pitchFamily="2" charset="-122"/>
              </a:rPr>
              <a:t>,EDSR</a:t>
            </a:r>
            <a:r>
              <a:rPr lang="en-US" altLang="zh-CN" baseline="30000">
                <a:latin typeface="宋体" panose="02010600030101010101" pitchFamily="2" charset="-122"/>
                <a:ea typeface="宋体" panose="02010600030101010101" pitchFamily="2" charset="-122"/>
              </a:rPr>
              <a:t>[4]</a:t>
            </a:r>
            <a:r>
              <a:rPr lang="en-US" altLang="zh-CN">
                <a:latin typeface="宋体" panose="02010600030101010101" pitchFamily="2" charset="-122"/>
                <a:ea typeface="宋体" panose="02010600030101010101" pitchFamily="2" charset="-122"/>
              </a:rPr>
              <a:t>,RDN</a:t>
            </a:r>
            <a:r>
              <a:rPr lang="en-US" altLang="zh-CN" baseline="30000">
                <a:latin typeface="宋体" panose="02010600030101010101" pitchFamily="2" charset="-122"/>
                <a:ea typeface="宋体" panose="02010600030101010101" pitchFamily="2" charset="-122"/>
              </a:rPr>
              <a:t>[5]</a:t>
            </a:r>
            <a:r>
              <a:rPr lang="zh-CN" altLang="en-US">
                <a:latin typeface="宋体" panose="02010600030101010101" pitchFamily="2" charset="-122"/>
                <a:ea typeface="宋体" panose="02010600030101010101" pitchFamily="2" charset="-122"/>
              </a:rPr>
              <a:t>等算法通过增加网络深度</a:t>
            </a:r>
            <a:r>
              <a:rPr lang="zh-CN" altLang="en-US" sz="1800">
                <a:latin typeface="宋体" panose="02010600030101010101" pitchFamily="2" charset="-122"/>
                <a:ea typeface="宋体" panose="02010600030101010101" pitchFamily="2" charset="-122"/>
              </a:rPr>
              <a:t>能够实现更高的</a:t>
            </a:r>
            <a:r>
              <a:rPr lang="zh-CN" altLang="en-US" sz="1800" b="1">
                <a:latin typeface="宋体" panose="02010600030101010101" pitchFamily="2" charset="-122"/>
                <a:ea typeface="宋体" panose="02010600030101010101" pitchFamily="2" charset="-122"/>
              </a:rPr>
              <a:t>峰值信噪比</a:t>
            </a:r>
            <a:r>
              <a:rPr lang="en-US" altLang="zh-CN" sz="1800" b="1">
                <a:latin typeface="宋体" panose="02010600030101010101" pitchFamily="2" charset="-122"/>
                <a:ea typeface="宋体" panose="02010600030101010101" pitchFamily="2" charset="-122"/>
              </a:rPr>
              <a:t>(PSNR)</a:t>
            </a:r>
            <a:r>
              <a:rPr lang="zh-CN" altLang="en-US" sz="1800">
                <a:latin typeface="宋体" panose="02010600030101010101" pitchFamily="2" charset="-122"/>
                <a:ea typeface="宋体" panose="02010600030101010101" pitchFamily="2" charset="-122"/>
              </a:rPr>
              <a:t>，但是</a:t>
            </a:r>
            <a:r>
              <a:rPr lang="zh-CN" altLang="en-US" sz="1800" b="1">
                <a:latin typeface="宋体" panose="02010600030101010101" pitchFamily="2" charset="-122"/>
                <a:ea typeface="宋体" panose="02010600030101010101" pitchFamily="2" charset="-122"/>
              </a:rPr>
              <a:t>参数量</a:t>
            </a:r>
            <a:r>
              <a:rPr lang="zh-CN" altLang="en-US" sz="1800">
                <a:latin typeface="宋体" panose="02010600030101010101" pitchFamily="2" charset="-122"/>
                <a:ea typeface="宋体" panose="02010600030101010101" pitchFamily="2" charset="-122"/>
              </a:rPr>
              <a:t>和</a:t>
            </a:r>
            <a:r>
              <a:rPr lang="zh-CN" altLang="en-US" sz="1800" b="1">
                <a:latin typeface="宋体" panose="02010600030101010101" pitchFamily="2" charset="-122"/>
                <a:ea typeface="宋体" panose="02010600030101010101" pitchFamily="2" charset="-122"/>
              </a:rPr>
              <a:t>计算量</a:t>
            </a:r>
            <a:r>
              <a:rPr lang="zh-CN" altLang="en-US" sz="1800">
                <a:latin typeface="宋体" panose="02010600030101010101" pitchFamily="2" charset="-122"/>
                <a:ea typeface="宋体" panose="02010600030101010101" pitchFamily="2" charset="-122"/>
              </a:rPr>
              <a:t>都有较大增长。为了满足现实场景的需求，适用于资源有限的移动设备，</a:t>
            </a:r>
            <a:r>
              <a:rPr lang="en-US" altLang="zh-CN" sz="1800">
                <a:latin typeface="宋体" panose="02010600030101010101" pitchFamily="2" charset="-122"/>
                <a:ea typeface="宋体" panose="02010600030101010101" pitchFamily="2" charset="-122"/>
              </a:rPr>
              <a:t>FSRCNN</a:t>
            </a:r>
            <a:r>
              <a:rPr lang="en-US" altLang="zh-CN" baseline="30000">
                <a:latin typeface="宋体" panose="02010600030101010101" pitchFamily="2" charset="-122"/>
                <a:ea typeface="宋体" panose="02010600030101010101" pitchFamily="2" charset="-122"/>
              </a:rPr>
              <a:t>[6]</a:t>
            </a:r>
            <a:r>
              <a:rPr lang="en-US" altLang="zh-CN">
                <a:latin typeface="宋体" panose="02010600030101010101" pitchFamily="2" charset="-122"/>
                <a:ea typeface="宋体" panose="02010600030101010101" pitchFamily="2" charset="-122"/>
              </a:rPr>
              <a:t>,CARM-M</a:t>
            </a:r>
            <a:r>
              <a:rPr lang="en-US" altLang="zh-CN" baseline="30000">
                <a:latin typeface="宋体" panose="02010600030101010101" pitchFamily="2" charset="-122"/>
                <a:ea typeface="宋体" panose="02010600030101010101" pitchFamily="2" charset="-122"/>
              </a:rPr>
              <a:t>[7]</a:t>
            </a:r>
            <a:r>
              <a:rPr lang="en-US" altLang="zh-CN">
                <a:latin typeface="宋体" panose="02010600030101010101" pitchFamily="2" charset="-122"/>
                <a:ea typeface="宋体" panose="02010600030101010101" pitchFamily="2" charset="-122"/>
              </a:rPr>
              <a:t>,IDN</a:t>
            </a:r>
            <a:r>
              <a:rPr lang="en-US" altLang="zh-CN" baseline="30000">
                <a:latin typeface="宋体" panose="02010600030101010101" pitchFamily="2" charset="-122"/>
                <a:ea typeface="宋体" panose="02010600030101010101" pitchFamily="2" charset="-122"/>
              </a:rPr>
              <a:t>[8]</a:t>
            </a:r>
            <a:r>
              <a:rPr lang="en-US" altLang="zh-CN">
                <a:latin typeface="宋体" panose="02010600030101010101" pitchFamily="2" charset="-122"/>
                <a:ea typeface="宋体" panose="02010600030101010101" pitchFamily="2" charset="-122"/>
              </a:rPr>
              <a:t>,IMDN</a:t>
            </a:r>
            <a:r>
              <a:rPr lang="en-US" altLang="zh-CN" baseline="30000">
                <a:latin typeface="宋体" panose="02010600030101010101" pitchFamily="2" charset="-122"/>
                <a:ea typeface="宋体" panose="02010600030101010101" pitchFamily="2" charset="-122"/>
              </a:rPr>
              <a:t>[9]</a:t>
            </a:r>
            <a:r>
              <a:rPr lang="zh-CN" altLang="en-US">
                <a:latin typeface="宋体" panose="02010600030101010101" pitchFamily="2" charset="-122"/>
                <a:ea typeface="宋体" panose="02010600030101010101" pitchFamily="2" charset="-122"/>
              </a:rPr>
              <a:t>等轻量级超分辨网络被提出。</a:t>
            </a:r>
            <a:endParaRPr lang="en-US" altLang="zh-CN" dirty="0">
              <a:latin typeface="宋体" panose="02010600030101010101" pitchFamily="2" charset="-122"/>
              <a:ea typeface="宋体" panose="02010600030101010101" pitchFamily="2" charset="-122"/>
            </a:endParaRPr>
          </a:p>
        </p:txBody>
      </p:sp>
      <p:sp>
        <p:nvSpPr>
          <p:cNvPr id="29" name="文本框 28">
            <a:extLst>
              <a:ext uri="{FF2B5EF4-FFF2-40B4-BE49-F238E27FC236}">
                <a16:creationId xmlns:a16="http://schemas.microsoft.com/office/drawing/2014/main" id="{51B305DD-F062-4CE8-A16A-698D6BB488C5}"/>
              </a:ext>
            </a:extLst>
          </p:cNvPr>
          <p:cNvSpPr txBox="1"/>
          <p:nvPr/>
        </p:nvSpPr>
        <p:spPr>
          <a:xfrm>
            <a:off x="266065" y="4680337"/>
            <a:ext cx="1512570" cy="707886"/>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2748880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2808605"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国内外研究现状</a:t>
            </a: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4</a:t>
            </a:r>
          </a:p>
        </p:txBody>
      </p:sp>
      <p:grpSp>
        <p:nvGrpSpPr>
          <p:cNvPr id="10" name="组合 9"/>
          <p:cNvGrpSpPr/>
          <p:nvPr/>
        </p:nvGrpSpPr>
        <p:grpSpPr>
          <a:xfrm>
            <a:off x="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20" y="1799"/>
              <a:ext cx="1933"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7" y="3106"/>
              <a:ext cx="3119" cy="1985"/>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国内外研究现状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09" y="5150"/>
              <a:ext cx="2382"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研究思路</a:t>
              </a: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3852"/>
              <a:ext cx="284" cy="220"/>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2" name="组合 1"/>
          <p:cNvGrpSpPr/>
          <p:nvPr/>
        </p:nvGrpSpPr>
        <p:grpSpPr>
          <a:xfrm>
            <a:off x="-10160" y="-143510"/>
            <a:ext cx="2154555" cy="7042150"/>
            <a:chOff x="-20" y="-290"/>
            <a:chExt cx="3393" cy="11090"/>
          </a:xfrm>
        </p:grpSpPr>
        <p:sp>
          <p:nvSpPr>
            <p:cNvPr id="9" name="矩形 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1" name="矩形 1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3" y="1601"/>
              <a:ext cx="222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0" y="2707"/>
              <a:ext cx="3246" cy="1113"/>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国内外研究现状</a:t>
              </a:r>
              <a:endParaRPr lang="zh-CN" altLang="en-US" sz="2800" b="1" dirty="0">
                <a:solidFill>
                  <a:schemeClr val="bg1"/>
                </a:solidFill>
                <a:latin typeface="微软雅黑" panose="020B0503020204020204" pitchFamily="34" charset="-122"/>
              </a:endParaRPr>
            </a:p>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09" y="4687"/>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7" name="等腰三角形 16"/>
            <p:cNvSpPr/>
            <p:nvPr/>
          </p:nvSpPr>
          <p:spPr>
            <a:xfrm rot="16200000">
              <a:off x="2974" y="332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文本框 18"/>
            <p:cNvSpPr txBox="1"/>
            <p:nvPr/>
          </p:nvSpPr>
          <p:spPr>
            <a:xfrm>
              <a:off x="688" y="6022"/>
              <a:ext cx="2015" cy="62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grpSp>
      <p:sp>
        <p:nvSpPr>
          <p:cNvPr id="22" name="文本框 21"/>
          <p:cNvSpPr txBox="1"/>
          <p:nvPr/>
        </p:nvSpPr>
        <p:spPr>
          <a:xfrm>
            <a:off x="461010" y="574675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a:p>
        </p:txBody>
      </p:sp>
      <p:sp>
        <p:nvSpPr>
          <p:cNvPr id="24" name="文本框 23">
            <a:extLst>
              <a:ext uri="{FF2B5EF4-FFF2-40B4-BE49-F238E27FC236}">
                <a16:creationId xmlns:a16="http://schemas.microsoft.com/office/drawing/2014/main" id="{68B4FB3C-7ABD-4202-A35A-762BACE98D13}"/>
              </a:ext>
            </a:extLst>
          </p:cNvPr>
          <p:cNvSpPr txBox="1"/>
          <p:nvPr/>
        </p:nvSpPr>
        <p:spPr>
          <a:xfrm>
            <a:off x="2802255" y="1846580"/>
            <a:ext cx="8281756"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a:t>基于</a:t>
            </a:r>
            <a:r>
              <a:rPr lang="en-US" altLang="zh-CN"/>
              <a:t>Transformer</a:t>
            </a:r>
            <a:r>
              <a:rPr lang="zh-CN" altLang="en-US"/>
              <a:t>的超分辨率</a:t>
            </a:r>
            <a:endParaRPr lang="zh-CN" altLang="en-US" dirty="0"/>
          </a:p>
        </p:txBody>
      </p:sp>
      <p:sp>
        <p:nvSpPr>
          <p:cNvPr id="28" name="文本框 27">
            <a:extLst>
              <a:ext uri="{FF2B5EF4-FFF2-40B4-BE49-F238E27FC236}">
                <a16:creationId xmlns:a16="http://schemas.microsoft.com/office/drawing/2014/main" id="{BAE0194F-F3DA-41A5-A1F1-4478E532807B}"/>
              </a:ext>
            </a:extLst>
          </p:cNvPr>
          <p:cNvSpPr txBox="1"/>
          <p:nvPr/>
        </p:nvSpPr>
        <p:spPr>
          <a:xfrm>
            <a:off x="2802256" y="2812174"/>
            <a:ext cx="8281756" cy="2104872"/>
          </a:xfrm>
          <a:prstGeom prst="rect">
            <a:avLst/>
          </a:prstGeom>
          <a:noFill/>
        </p:spPr>
        <p:txBody>
          <a:bodyPr wrap="square" rtlCol="0">
            <a:spAutoFit/>
          </a:bodyPr>
          <a:lstStyle/>
          <a:p>
            <a:pPr>
              <a:lnSpc>
                <a:spcPct val="150000"/>
              </a:lnSpc>
            </a:pPr>
            <a:r>
              <a:rPr lang="en-US" altLang="zh-CN">
                <a:latin typeface="宋体" panose="02010600030101010101" pitchFamily="2" charset="-122"/>
                <a:ea typeface="宋体" panose="02010600030101010101" pitchFamily="2" charset="-122"/>
              </a:rPr>
              <a:t>    </a:t>
            </a:r>
            <a:r>
              <a:rPr lang="zh-CN" altLang="en-US">
                <a:latin typeface="宋体" panose="02010600030101010101" pitchFamily="2" charset="-122"/>
                <a:ea typeface="宋体" panose="02010600030101010101" pitchFamily="2" charset="-122"/>
              </a:rPr>
              <a:t>最近，自然语言处理模型</a:t>
            </a:r>
            <a:r>
              <a:rPr lang="en-US" altLang="zh-CN">
                <a:latin typeface="宋体" panose="02010600030101010101" pitchFamily="2" charset="-122"/>
                <a:ea typeface="宋体" panose="02010600030101010101" pitchFamily="2" charset="-122"/>
              </a:rPr>
              <a:t>Transformer</a:t>
            </a:r>
            <a:r>
              <a:rPr lang="zh-CN" altLang="en-US">
                <a:latin typeface="宋体" panose="02010600030101010101" pitchFamily="2" charset="-122"/>
                <a:ea typeface="宋体" panose="02010600030101010101" pitchFamily="2" charset="-122"/>
              </a:rPr>
              <a:t>已广泛用于计算机视觉中以捕获全局信息。</a:t>
            </a:r>
            <a:r>
              <a:rPr lang="en-US" altLang="zh-CN">
                <a:latin typeface="宋体" panose="02010600030101010101" pitchFamily="2" charset="-122"/>
                <a:ea typeface="宋体" panose="02010600030101010101" pitchFamily="2" charset="-122"/>
              </a:rPr>
              <a:t>Yang</a:t>
            </a:r>
            <a:r>
              <a:rPr lang="en-US" altLang="zh-CN" baseline="30000">
                <a:latin typeface="宋体" panose="02010600030101010101" pitchFamily="2" charset="-122"/>
                <a:ea typeface="宋体" panose="02010600030101010101" pitchFamily="2" charset="-122"/>
              </a:rPr>
              <a:t>[10]</a:t>
            </a:r>
            <a:r>
              <a:rPr lang="zh-CN" altLang="en-US">
                <a:latin typeface="宋体" panose="02010600030101010101" pitchFamily="2" charset="-122"/>
                <a:ea typeface="宋体" panose="02010600030101010101" pitchFamily="2" charset="-122"/>
              </a:rPr>
              <a:t>首先提出了一种用于图像超分辨率的学习纹理 </a:t>
            </a:r>
            <a:r>
              <a:rPr lang="en-US" altLang="zh-CN">
                <a:latin typeface="宋体" panose="02010600030101010101" pitchFamily="2" charset="-122"/>
                <a:ea typeface="宋体" panose="02010600030101010101" pitchFamily="2" charset="-122"/>
              </a:rPr>
              <a:t>Transformer </a:t>
            </a:r>
            <a:r>
              <a:rPr lang="zh-CN" altLang="en-US">
                <a:latin typeface="宋体" panose="02010600030101010101" pitchFamily="2" charset="-122"/>
                <a:ea typeface="宋体" panose="02010600030101010101" pitchFamily="2" charset="-122"/>
              </a:rPr>
              <a:t>网络。同时</a:t>
            </a:r>
            <a:r>
              <a:rPr lang="en-US" altLang="zh-CN">
                <a:latin typeface="宋体" panose="02010600030101010101" pitchFamily="2" charset="-122"/>
                <a:ea typeface="宋体" panose="02010600030101010101" pitchFamily="2" charset="-122"/>
              </a:rPr>
              <a:t>IPT</a:t>
            </a:r>
            <a:r>
              <a:rPr lang="en-US" altLang="zh-CN" baseline="30000">
                <a:latin typeface="宋体" panose="02010600030101010101" pitchFamily="2" charset="-122"/>
                <a:ea typeface="宋体" panose="02010600030101010101" pitchFamily="2" charset="-122"/>
              </a:rPr>
              <a:t>[11]</a:t>
            </a:r>
            <a:r>
              <a:rPr lang="en-US" altLang="zh-CN">
                <a:latin typeface="宋体" panose="02010600030101010101" pitchFamily="2" charset="-122"/>
                <a:ea typeface="宋体" panose="02010600030101010101" pitchFamily="2" charset="-122"/>
              </a:rPr>
              <a:t>,ESRT</a:t>
            </a:r>
            <a:r>
              <a:rPr lang="en-US" altLang="zh-CN" baseline="30000">
                <a:latin typeface="宋体" panose="02010600030101010101" pitchFamily="2" charset="-122"/>
                <a:ea typeface="宋体" panose="02010600030101010101" pitchFamily="2" charset="-122"/>
              </a:rPr>
              <a:t>[12]</a:t>
            </a:r>
            <a:r>
              <a:rPr lang="en-US" altLang="zh-CN">
                <a:latin typeface="宋体" panose="02010600030101010101" pitchFamily="2" charset="-122"/>
                <a:ea typeface="宋体" panose="02010600030101010101" pitchFamily="2" charset="-122"/>
              </a:rPr>
              <a:t>,SwinIR</a:t>
            </a:r>
            <a:r>
              <a:rPr lang="en-US" altLang="zh-CN" baseline="30000">
                <a:latin typeface="宋体" panose="02010600030101010101" pitchFamily="2" charset="-122"/>
                <a:ea typeface="宋体" panose="02010600030101010101" pitchFamily="2" charset="-122"/>
              </a:rPr>
              <a:t>[13]</a:t>
            </a:r>
            <a:r>
              <a:rPr lang="zh-CN" altLang="en-US">
                <a:latin typeface="宋体" panose="02010600030101010101" pitchFamily="2" charset="-122"/>
                <a:ea typeface="宋体" panose="02010600030101010101" pitchFamily="2" charset="-122"/>
              </a:rPr>
              <a:t>等算法也被提出用于低级计算机视觉任务，通过自注意力机制，减少对外部信息的依赖，捕捉图像的内部相关性，建立长期依赖建模。</a:t>
            </a:r>
            <a:endParaRPr lang="en-US" altLang="zh-CN" dirty="0">
              <a:latin typeface="宋体" panose="02010600030101010101" pitchFamily="2" charset="-122"/>
              <a:ea typeface="宋体" panose="02010600030101010101" pitchFamily="2" charset="-122"/>
            </a:endParaRPr>
          </a:p>
        </p:txBody>
      </p:sp>
      <p:sp>
        <p:nvSpPr>
          <p:cNvPr id="29" name="文本框 28">
            <a:extLst>
              <a:ext uri="{FF2B5EF4-FFF2-40B4-BE49-F238E27FC236}">
                <a16:creationId xmlns:a16="http://schemas.microsoft.com/office/drawing/2014/main" id="{EE40971E-0AC1-47F3-A8E3-03F0ADFE7827}"/>
              </a:ext>
            </a:extLst>
          </p:cNvPr>
          <p:cNvSpPr txBox="1"/>
          <p:nvPr/>
        </p:nvSpPr>
        <p:spPr>
          <a:xfrm>
            <a:off x="266065" y="4680337"/>
            <a:ext cx="1512570" cy="707886"/>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32820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55648" y="515620"/>
            <a:ext cx="2808605"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国内外研究现状</a:t>
            </a: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5</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20" y="1799"/>
              <a:ext cx="1933"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7" y="3106"/>
              <a:ext cx="3119" cy="1985"/>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国内外研究现状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09" y="5150"/>
              <a:ext cx="2382"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研究思路</a:t>
              </a: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3852"/>
              <a:ext cx="284" cy="220"/>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2" name="组合 1"/>
          <p:cNvGrpSpPr/>
          <p:nvPr/>
        </p:nvGrpSpPr>
        <p:grpSpPr>
          <a:xfrm>
            <a:off x="-10160" y="-143510"/>
            <a:ext cx="2154555" cy="7042150"/>
            <a:chOff x="-20" y="-290"/>
            <a:chExt cx="3393" cy="11090"/>
          </a:xfrm>
        </p:grpSpPr>
        <p:sp>
          <p:nvSpPr>
            <p:cNvPr id="9" name="矩形 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1" name="矩形 1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3" y="1601"/>
              <a:ext cx="222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0" y="2707"/>
              <a:ext cx="3246" cy="1113"/>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国内外研究现状</a:t>
              </a:r>
              <a:endParaRPr lang="zh-CN" altLang="en-US" sz="2800" b="1" dirty="0">
                <a:solidFill>
                  <a:schemeClr val="bg1"/>
                </a:solidFill>
                <a:latin typeface="微软雅黑" panose="020B0503020204020204" pitchFamily="34" charset="-122"/>
              </a:endParaRPr>
            </a:p>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09" y="4687"/>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7" name="等腰三角形 16"/>
            <p:cNvSpPr/>
            <p:nvPr/>
          </p:nvSpPr>
          <p:spPr>
            <a:xfrm rot="16200000">
              <a:off x="2974" y="332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文本框 18"/>
            <p:cNvSpPr txBox="1"/>
            <p:nvPr/>
          </p:nvSpPr>
          <p:spPr>
            <a:xfrm>
              <a:off x="688" y="6022"/>
              <a:ext cx="2015" cy="62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grpSp>
      <p:sp>
        <p:nvSpPr>
          <p:cNvPr id="22" name="文本框 21"/>
          <p:cNvSpPr txBox="1"/>
          <p:nvPr/>
        </p:nvSpPr>
        <p:spPr>
          <a:xfrm>
            <a:off x="461010" y="574675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a:p>
        </p:txBody>
      </p:sp>
      <p:sp>
        <p:nvSpPr>
          <p:cNvPr id="28" name="文本框 27">
            <a:extLst>
              <a:ext uri="{FF2B5EF4-FFF2-40B4-BE49-F238E27FC236}">
                <a16:creationId xmlns:a16="http://schemas.microsoft.com/office/drawing/2014/main" id="{BAE0194F-F3DA-41A5-A1F1-4478E532807B}"/>
              </a:ext>
            </a:extLst>
          </p:cNvPr>
          <p:cNvSpPr txBox="1"/>
          <p:nvPr/>
        </p:nvSpPr>
        <p:spPr>
          <a:xfrm>
            <a:off x="2755648" y="1341211"/>
            <a:ext cx="8119362" cy="6444521"/>
          </a:xfrm>
          <a:prstGeom prst="rect">
            <a:avLst/>
          </a:prstGeom>
          <a:noFill/>
        </p:spPr>
        <p:txBody>
          <a:bodyPr wrap="square" rtlCol="0">
            <a:spAutoFit/>
          </a:bodyPr>
          <a:lstStyle/>
          <a:p>
            <a:pPr algn="just">
              <a:lnSpc>
                <a:spcPct val="150000"/>
              </a:lnSpc>
            </a:pPr>
            <a:r>
              <a:rPr lang="en-US" altLang="zh-CN" sz="1600">
                <a:solidFill>
                  <a:srgbClr val="000000"/>
                </a:solidFill>
                <a:effectLst/>
                <a:latin typeface="NimbusRomNo9L-Regu"/>
              </a:rPr>
              <a:t>[1] Dong C, Loy C C, He K, et al. Image super-resolution using deep convolutional networks[J]. IEEE transactions on pattern analysis and machine intelligence, 2015, 38(2): 295-307.</a:t>
            </a:r>
          </a:p>
          <a:p>
            <a:pPr algn="just">
              <a:lnSpc>
                <a:spcPct val="150000"/>
              </a:lnSpc>
            </a:pPr>
            <a:r>
              <a:rPr lang="en-US" altLang="zh-CN" sz="1600">
                <a:solidFill>
                  <a:srgbClr val="000000"/>
                </a:solidFill>
                <a:latin typeface="NimbusRomNo9L-Regu"/>
              </a:rPr>
              <a:t>[2]Kim J, Lee J K, Lee K M. Accurate image super-resolution using very deep convolutional networks[C]//Proceedings of the IEEE conference on computer vision and pattern recognition. 2016: 1646-1654.</a:t>
            </a:r>
          </a:p>
          <a:p>
            <a:pPr algn="just">
              <a:lnSpc>
                <a:spcPct val="150000"/>
              </a:lnSpc>
            </a:pPr>
            <a:r>
              <a:rPr lang="en-US" altLang="zh-CN" sz="1600">
                <a:solidFill>
                  <a:srgbClr val="000000"/>
                </a:solidFill>
                <a:latin typeface="NimbusRomNo9L-Regu"/>
              </a:rPr>
              <a:t>[3]</a:t>
            </a:r>
            <a:r>
              <a:rPr lang="en-US" altLang="zh-CN" sz="1600" b="0" i="0">
                <a:solidFill>
                  <a:srgbClr val="222222"/>
                </a:solidFill>
                <a:effectLst/>
                <a:latin typeface="Arial" panose="020B0604020202020204" pitchFamily="34" charset="0"/>
              </a:rPr>
              <a:t> </a:t>
            </a:r>
            <a:r>
              <a:rPr lang="en-US" altLang="zh-CN" sz="1600">
                <a:solidFill>
                  <a:srgbClr val="000000"/>
                </a:solidFill>
                <a:latin typeface="NimbusRomNo9L-Regu"/>
              </a:rPr>
              <a:t>Tai Y, Yang J, Liu X, et al. Memnet: A persistent memory network for image restoration[C]//Proceedings of the IEEE international conference on computer vision. 2017: 4539-4547.</a:t>
            </a:r>
          </a:p>
          <a:p>
            <a:pPr algn="just">
              <a:lnSpc>
                <a:spcPct val="150000"/>
              </a:lnSpc>
            </a:pPr>
            <a:r>
              <a:rPr lang="en-US" altLang="zh-CN" sz="1600">
                <a:solidFill>
                  <a:srgbClr val="000000"/>
                </a:solidFill>
                <a:latin typeface="NimbusRomNo9L-Regu"/>
              </a:rPr>
              <a:t>[4]</a:t>
            </a:r>
            <a:r>
              <a:rPr lang="en-US" altLang="zh-CN" sz="1600" b="0" i="0">
                <a:solidFill>
                  <a:srgbClr val="222222"/>
                </a:solidFill>
                <a:effectLst/>
                <a:latin typeface="Arial" panose="020B0604020202020204" pitchFamily="34" charset="0"/>
              </a:rPr>
              <a:t> </a:t>
            </a:r>
            <a:r>
              <a:rPr lang="en-US" altLang="zh-CN" sz="1600">
                <a:solidFill>
                  <a:srgbClr val="000000"/>
                </a:solidFill>
                <a:latin typeface="NimbusRomNo9L-Regu"/>
              </a:rPr>
              <a:t>Lim B, Son S, Kim H, et al. Enhanced deep residual networks for single image super-resolution[C]//Proceedings of the IEEE conference on computer vision and pattern recognition workshops. 2017: 136-144.</a:t>
            </a:r>
          </a:p>
          <a:p>
            <a:pPr algn="just">
              <a:lnSpc>
                <a:spcPct val="150000"/>
              </a:lnSpc>
            </a:pPr>
            <a:r>
              <a:rPr lang="en-US" altLang="zh-CN" sz="1600">
                <a:solidFill>
                  <a:srgbClr val="000000"/>
                </a:solidFill>
                <a:latin typeface="NimbusRomNo9L-Regu"/>
              </a:rPr>
              <a:t>[5] Zhang Y, Tian Y, Kong Y, et al. Residual dense network for image super-resolution[C]//Proceedings of the IEEE conference on computer vision and pattern recognition. 2018: 2472-2481.</a:t>
            </a:r>
          </a:p>
          <a:p>
            <a:pPr algn="just">
              <a:lnSpc>
                <a:spcPct val="150000"/>
              </a:lnSpc>
            </a:pPr>
            <a:endParaRPr lang="en-US" altLang="zh-CN" sz="1800">
              <a:solidFill>
                <a:srgbClr val="000000"/>
              </a:solidFill>
              <a:effectLst/>
              <a:latin typeface="NimbusRomNo9L-Regu"/>
            </a:endParaRPr>
          </a:p>
          <a:p>
            <a:pPr algn="just">
              <a:lnSpc>
                <a:spcPct val="150000"/>
              </a:lnSpc>
            </a:pPr>
            <a:endParaRPr lang="en-US" altLang="zh-CN" ker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endParaRPr lang="en-US" altLang="zh-CN" dirty="0">
              <a:latin typeface="宋体" panose="02010600030101010101" pitchFamily="2" charset="-122"/>
              <a:ea typeface="宋体" panose="02010600030101010101" pitchFamily="2" charset="-122"/>
            </a:endParaRPr>
          </a:p>
        </p:txBody>
      </p:sp>
      <p:sp>
        <p:nvSpPr>
          <p:cNvPr id="29" name="文本框 28">
            <a:extLst>
              <a:ext uri="{FF2B5EF4-FFF2-40B4-BE49-F238E27FC236}">
                <a16:creationId xmlns:a16="http://schemas.microsoft.com/office/drawing/2014/main" id="{EE40971E-0AC1-47F3-A8E3-03F0ADFE7827}"/>
              </a:ext>
            </a:extLst>
          </p:cNvPr>
          <p:cNvSpPr txBox="1"/>
          <p:nvPr/>
        </p:nvSpPr>
        <p:spPr>
          <a:xfrm>
            <a:off x="266065" y="4680337"/>
            <a:ext cx="1512570" cy="707886"/>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861937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55648" y="515620"/>
            <a:ext cx="2808605"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国内外研究现状</a:t>
            </a: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6</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20" y="1799"/>
              <a:ext cx="1933"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7" y="3106"/>
              <a:ext cx="3119" cy="1985"/>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国内外研究现状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09" y="5150"/>
              <a:ext cx="2382"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研究思路</a:t>
              </a: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3852"/>
              <a:ext cx="284" cy="220"/>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grpSp>
        <p:nvGrpSpPr>
          <p:cNvPr id="2" name="组合 1"/>
          <p:cNvGrpSpPr/>
          <p:nvPr/>
        </p:nvGrpSpPr>
        <p:grpSpPr>
          <a:xfrm>
            <a:off x="-10160" y="-143510"/>
            <a:ext cx="2154555" cy="7042150"/>
            <a:chOff x="-20" y="-290"/>
            <a:chExt cx="3393" cy="11090"/>
          </a:xfrm>
        </p:grpSpPr>
        <p:sp>
          <p:nvSpPr>
            <p:cNvPr id="9" name="矩形 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1" name="矩形 1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3" y="1601"/>
              <a:ext cx="222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0" y="2707"/>
              <a:ext cx="3246" cy="1113"/>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国内外研究现状</a:t>
              </a:r>
              <a:endParaRPr lang="zh-CN" altLang="en-US" sz="2800" b="1" dirty="0">
                <a:solidFill>
                  <a:schemeClr val="bg1"/>
                </a:solidFill>
                <a:latin typeface="微软雅黑" panose="020B0503020204020204" pitchFamily="34" charset="-122"/>
              </a:endParaRPr>
            </a:p>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09" y="4687"/>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7" name="等腰三角形 16"/>
            <p:cNvSpPr/>
            <p:nvPr/>
          </p:nvSpPr>
          <p:spPr>
            <a:xfrm rot="16200000">
              <a:off x="2974" y="332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文本框 18"/>
            <p:cNvSpPr txBox="1"/>
            <p:nvPr/>
          </p:nvSpPr>
          <p:spPr>
            <a:xfrm>
              <a:off x="688" y="6022"/>
              <a:ext cx="2015" cy="62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grpSp>
      <p:sp>
        <p:nvSpPr>
          <p:cNvPr id="22" name="文本框 21"/>
          <p:cNvSpPr txBox="1"/>
          <p:nvPr/>
        </p:nvSpPr>
        <p:spPr>
          <a:xfrm>
            <a:off x="461010" y="574675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a:p>
        </p:txBody>
      </p:sp>
      <p:sp>
        <p:nvSpPr>
          <p:cNvPr id="28" name="文本框 27">
            <a:extLst>
              <a:ext uri="{FF2B5EF4-FFF2-40B4-BE49-F238E27FC236}">
                <a16:creationId xmlns:a16="http://schemas.microsoft.com/office/drawing/2014/main" id="{BAE0194F-F3DA-41A5-A1F1-4478E532807B}"/>
              </a:ext>
            </a:extLst>
          </p:cNvPr>
          <p:cNvSpPr txBox="1"/>
          <p:nvPr/>
        </p:nvSpPr>
        <p:spPr>
          <a:xfrm>
            <a:off x="2755648" y="1341211"/>
            <a:ext cx="8119362" cy="6536854"/>
          </a:xfrm>
          <a:prstGeom prst="rect">
            <a:avLst/>
          </a:prstGeom>
          <a:noFill/>
        </p:spPr>
        <p:txBody>
          <a:bodyPr wrap="square" rtlCol="0">
            <a:spAutoFit/>
          </a:bodyPr>
          <a:lstStyle/>
          <a:p>
            <a:pPr algn="just">
              <a:lnSpc>
                <a:spcPct val="150000"/>
              </a:lnSpc>
            </a:pPr>
            <a:r>
              <a:rPr lang="en-US" altLang="zh-CN" sz="1600">
                <a:solidFill>
                  <a:srgbClr val="000000"/>
                </a:solidFill>
                <a:effectLst/>
                <a:latin typeface="NimbusRomNo9L-Regu"/>
              </a:rPr>
              <a:t>[6] Dong C, Loy C C, Tang X. Accelerating the super-resolution convolutional neural network[C]//European conference on computer vision. Springer, Cham, 2016: 391-407.</a:t>
            </a:r>
          </a:p>
          <a:p>
            <a:pPr algn="just"/>
            <a:r>
              <a:rPr lang="en-US" altLang="zh-CN" sz="1600">
                <a:solidFill>
                  <a:srgbClr val="000000"/>
                </a:solidFill>
                <a:effectLst/>
                <a:latin typeface="NimbusRomNo9L-Regu"/>
              </a:rPr>
              <a:t>[7] Ahn N, Kang B, Sohn K A. Fast, accurate, and lightweight super</a:t>
            </a:r>
            <a:r>
              <a:rPr lang="en-US" altLang="zh-CN" sz="1600"/>
              <a:t> </a:t>
            </a:r>
            <a:r>
              <a:rPr lang="en-US" altLang="zh-CN" sz="1600">
                <a:solidFill>
                  <a:srgbClr val="000000"/>
                </a:solidFill>
                <a:effectLst/>
                <a:latin typeface="NimbusRomNo9L-Regu"/>
              </a:rPr>
              <a:t>resolution with cascading residual network[C]//Proceedings of the European Conference on Computer Vision (ECCV). 2018: 252-268. </a:t>
            </a:r>
            <a:endParaRPr lang="en-US" altLang="zh-CN" sz="1600"/>
          </a:p>
          <a:p>
            <a:pPr algn="just"/>
            <a:r>
              <a:rPr lang="en-US" altLang="zh-CN" sz="1600">
                <a:solidFill>
                  <a:srgbClr val="000000"/>
                </a:solidFill>
                <a:effectLst/>
                <a:latin typeface="NimbusRomNo9L-Regu"/>
              </a:rPr>
              <a:t>[8] Hui Z, Wang X, Gao X. Fast and accurate single image super-resolution via information distillation network[C]//Proceedings of the IEEE conference on computer vision and pattern recognition. 2018: 723-731.</a:t>
            </a:r>
          </a:p>
          <a:p>
            <a:pPr algn="just"/>
            <a:r>
              <a:rPr lang="en-US" altLang="zh-CN" sz="1600">
                <a:solidFill>
                  <a:srgbClr val="000000"/>
                </a:solidFill>
                <a:effectLst/>
                <a:latin typeface="NimbusRomNo9L-Regu"/>
              </a:rPr>
              <a:t>[9] Liu J, Tang J, Wu G. Residual feature distillation network for lightweight image super-resolution[C]//European Conference on Computer Vision. Springer, Cham, 2020: 41-55.</a:t>
            </a:r>
          </a:p>
          <a:p>
            <a:pPr algn="just"/>
            <a:r>
              <a:rPr lang="en-US" altLang="zh-CN" sz="1600">
                <a:solidFill>
                  <a:srgbClr val="000000"/>
                </a:solidFill>
                <a:effectLst/>
                <a:latin typeface="NimbusRomNo9L-Regu"/>
              </a:rPr>
              <a:t>[10] Yang F, Yang H, Fu J, et al. Learning texture transformer network for image super-resolution[C]//Proceedings of the IEEE/CVF Conference on Computer Vision and Pattern Recognition. 2020: 5791-5800.</a:t>
            </a:r>
          </a:p>
          <a:p>
            <a:pPr algn="just"/>
            <a:r>
              <a:rPr lang="en-US" altLang="zh-CN" sz="1600">
                <a:solidFill>
                  <a:srgbClr val="000000"/>
                </a:solidFill>
                <a:effectLst/>
                <a:latin typeface="NimbusRomNo9L-Regu"/>
              </a:rPr>
              <a:t>[11] Chen H, Wang Y, Guo T, et al. Pre-trained image processing transformer[C]//Proceedings of the IEEE/CVF Conference on </a:t>
            </a:r>
            <a:r>
              <a:rPr lang="en-US" altLang="zh-CN" sz="1600">
                <a:solidFill>
                  <a:srgbClr val="000000"/>
                </a:solidFill>
                <a:latin typeface="NimbusRomNo9L-Regu"/>
              </a:rPr>
              <a:t>Computer</a:t>
            </a:r>
            <a:r>
              <a:rPr lang="en-US" altLang="zh-CN" sz="1600">
                <a:solidFill>
                  <a:srgbClr val="000000"/>
                </a:solidFill>
                <a:effectLst/>
                <a:latin typeface="NimbusRomNo9L-Regu"/>
              </a:rPr>
              <a:t> Vision and Pattern Recognition. 2021: 12299-12310.</a:t>
            </a:r>
          </a:p>
          <a:p>
            <a:pPr algn="just"/>
            <a:r>
              <a:rPr lang="en-US" altLang="zh-CN" sz="1600">
                <a:solidFill>
                  <a:srgbClr val="000000"/>
                </a:solidFill>
                <a:effectLst/>
                <a:latin typeface="NimbusRomNo9L-Regu"/>
              </a:rPr>
              <a:t>[12] Lu Z, Liu H, Li J, et al. Effificient transformer for single image super</a:t>
            </a:r>
            <a:r>
              <a:rPr lang="en-US" altLang="zh-CN" sz="1600"/>
              <a:t> </a:t>
            </a:r>
            <a:r>
              <a:rPr lang="en-US" altLang="zh-CN" sz="1600">
                <a:solidFill>
                  <a:srgbClr val="000000"/>
                </a:solidFill>
                <a:effectLst/>
                <a:latin typeface="NimbusRomNo9L-Regu"/>
              </a:rPr>
              <a:t>resolution[J]. arXiv preprint arXiv:2108.11084, 2021.</a:t>
            </a:r>
          </a:p>
          <a:p>
            <a:pPr algn="just"/>
            <a:r>
              <a:rPr lang="en-US" altLang="zh-CN" sz="1800">
                <a:solidFill>
                  <a:srgbClr val="000000"/>
                </a:solidFill>
                <a:effectLst/>
                <a:latin typeface="NimbusRomNo9L-Regu"/>
              </a:rPr>
              <a:t>[13] Liang J, Cao J, Sun G, et al. Swinir: Image restoration using swin transformer[C]//Proceedings of the IEEE/CVF International Conference on Computer Vision. 2021: 1833-1844.</a:t>
            </a:r>
            <a:endParaRPr lang="en-US" altLang="zh-CN" sz="1600">
              <a:solidFill>
                <a:srgbClr val="000000"/>
              </a:solidFill>
              <a:effectLst/>
              <a:latin typeface="NimbusRomNo9L-Regu"/>
            </a:endParaRPr>
          </a:p>
          <a:p>
            <a:pPr algn="just">
              <a:lnSpc>
                <a:spcPct val="150000"/>
              </a:lnSpc>
            </a:pPr>
            <a:endParaRPr lang="en-US" altLang="zh-CN" sz="1800">
              <a:solidFill>
                <a:srgbClr val="000000"/>
              </a:solidFill>
              <a:effectLst/>
              <a:latin typeface="NimbusRomNo9L-Regu"/>
            </a:endParaRPr>
          </a:p>
          <a:p>
            <a:pPr algn="just">
              <a:lnSpc>
                <a:spcPct val="150000"/>
              </a:lnSpc>
            </a:pPr>
            <a:endParaRPr lang="en-US" altLang="zh-CN" ker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endParaRPr lang="en-US" altLang="zh-CN" dirty="0">
              <a:latin typeface="宋体" panose="02010600030101010101" pitchFamily="2" charset="-122"/>
              <a:ea typeface="宋体" panose="02010600030101010101" pitchFamily="2" charset="-122"/>
            </a:endParaRPr>
          </a:p>
        </p:txBody>
      </p:sp>
      <p:sp>
        <p:nvSpPr>
          <p:cNvPr id="29" name="文本框 28">
            <a:extLst>
              <a:ext uri="{FF2B5EF4-FFF2-40B4-BE49-F238E27FC236}">
                <a16:creationId xmlns:a16="http://schemas.microsoft.com/office/drawing/2014/main" id="{EE40971E-0AC1-47F3-A8E3-03F0ADFE7827}"/>
              </a:ext>
            </a:extLst>
          </p:cNvPr>
          <p:cNvSpPr txBox="1"/>
          <p:nvPr/>
        </p:nvSpPr>
        <p:spPr>
          <a:xfrm>
            <a:off x="266065" y="4680337"/>
            <a:ext cx="1512570" cy="707886"/>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838009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7894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7</a:t>
            </a:r>
          </a:p>
        </p:txBody>
      </p:sp>
      <p:grpSp>
        <p:nvGrpSpPr>
          <p:cNvPr id="10" name="组合 9"/>
          <p:cNvGrpSpPr/>
          <p:nvPr/>
        </p:nvGrpSpPr>
        <p:grpSpPr>
          <a:xfrm>
            <a:off x="-1079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9" name="文本框 8"/>
          <p:cNvSpPr txBox="1"/>
          <p:nvPr/>
        </p:nvSpPr>
        <p:spPr>
          <a:xfrm>
            <a:off x="2703830" y="2727279"/>
            <a:ext cx="7713345" cy="1696811"/>
          </a:xfrm>
          <a:prstGeom prst="rect">
            <a:avLst/>
          </a:prstGeom>
          <a:noFill/>
        </p:spPr>
        <p:txBody>
          <a:bodyPr wrap="square" rtlCol="0">
            <a:spAutoFit/>
          </a:bodyPr>
          <a:lstStyle/>
          <a:p>
            <a:pPr fontAlgn="auto">
              <a:lnSpc>
                <a:spcPct val="150000"/>
              </a:lnSpc>
            </a:pPr>
            <a:r>
              <a:rPr lang="zh-CN" altLang="en-US" kern="0">
                <a:solidFill>
                  <a:srgbClr val="000000"/>
                </a:solidFill>
                <a:latin typeface="宋体" panose="02010600030101010101" pitchFamily="2" charset="-122"/>
                <a:ea typeface="宋体" panose="02010600030101010101" pitchFamily="2" charset="-122"/>
                <a:cs typeface="Times New Roman" panose="02020603050405020304" pitchFamily="18" charset="0"/>
              </a:rPr>
              <a:t>    现有</a:t>
            </a:r>
            <a:r>
              <a:rPr lang="en-US" altLang="zh-CN" kern="0">
                <a:solidFill>
                  <a:srgbClr val="000000"/>
                </a:solidFill>
                <a:latin typeface="宋体" panose="02010600030101010101" pitchFamily="2" charset="-122"/>
                <a:ea typeface="宋体" panose="02010600030101010101" pitchFamily="2" charset="-122"/>
                <a:cs typeface="Times New Roman" panose="02020603050405020304" pitchFamily="18" charset="0"/>
              </a:rPr>
              <a:t>SISR</a:t>
            </a:r>
            <a:r>
              <a:rPr lang="zh-CN" altLang="en-US" kern="0">
                <a:solidFill>
                  <a:srgbClr val="000000"/>
                </a:solidFill>
                <a:latin typeface="宋体" panose="02010600030101010101" pitchFamily="2" charset="-122"/>
                <a:ea typeface="宋体" panose="02010600030101010101" pitchFamily="2" charset="-122"/>
                <a:cs typeface="Times New Roman" panose="02020603050405020304" pitchFamily="18" charset="0"/>
              </a:rPr>
              <a:t>算法主要构建更深和更复杂的卷积神经网络，同时基于全局自注意力的 </a:t>
            </a:r>
            <a:r>
              <a:rPr lang="en-US" altLang="zh-CN" kern="0">
                <a:solidFill>
                  <a:srgbClr val="000000"/>
                </a:solidFill>
                <a:latin typeface="宋体" panose="02010600030101010101" pitchFamily="2" charset="-122"/>
                <a:ea typeface="宋体" panose="02010600030101010101" pitchFamily="2" charset="-122"/>
                <a:cs typeface="Times New Roman" panose="02020603050405020304" pitchFamily="18" charset="0"/>
              </a:rPr>
              <a:t>Transformer </a:t>
            </a:r>
            <a:r>
              <a:rPr lang="zh-CN" altLang="en-US" kern="0">
                <a:solidFill>
                  <a:srgbClr val="000000"/>
                </a:solidFill>
                <a:latin typeface="宋体" panose="02010600030101010101" pitchFamily="2" charset="-122"/>
                <a:ea typeface="宋体" panose="02010600030101010101" pitchFamily="2" charset="-122"/>
                <a:cs typeface="Times New Roman" panose="02020603050405020304" pitchFamily="18" charset="0"/>
              </a:rPr>
              <a:t>模型的</a:t>
            </a:r>
            <a:r>
              <a:rPr lang="zh-CN" altLang="en-US" b="1" kern="0">
                <a:solidFill>
                  <a:srgbClr val="000000"/>
                </a:solidFill>
                <a:latin typeface="宋体" panose="02010600030101010101" pitchFamily="2" charset="-122"/>
                <a:ea typeface="宋体" panose="02010600030101010101" pitchFamily="2" charset="-122"/>
                <a:cs typeface="Times New Roman" panose="02020603050405020304" pitchFamily="18" charset="0"/>
              </a:rPr>
              <a:t>计算量非常大</a:t>
            </a:r>
            <a:r>
              <a:rPr lang="zh-CN" altLang="en-US" kern="0">
                <a:solidFill>
                  <a:srgbClr val="000000"/>
                </a:solidFill>
                <a:latin typeface="宋体" panose="02010600030101010101" pitchFamily="2" charset="-122"/>
                <a:ea typeface="宋体" panose="02010600030101010101" pitchFamily="2" charset="-122"/>
                <a:cs typeface="Times New Roman" panose="02020603050405020304" pitchFamily="18" charset="0"/>
              </a:rPr>
              <a:t>。此外，他们主要通过均方误差进行优化，</a:t>
            </a:r>
            <a:r>
              <a:rPr lang="zh-CN" altLang="en-US" sz="1800" ker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在恢复的图像中总是有</a:t>
            </a:r>
            <a:r>
              <a:rPr lang="zh-CN" altLang="en-US" sz="1800" b="1" ker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模糊的边缘结构</a:t>
            </a:r>
            <a:r>
              <a:rPr lang="zh-CN" altLang="en-US" b="1" kern="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800" ker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因此，我们提出了具有梯度引导的特征融合超分辨率网络。</a:t>
            </a:r>
            <a:endParaRPr lang="en-US" altLang="zh-CN" dirty="0"/>
          </a:p>
        </p:txBody>
      </p:sp>
      <p:sp>
        <p:nvSpPr>
          <p:cNvPr id="68" name="矩形 67"/>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grpSp>
        <p:nvGrpSpPr>
          <p:cNvPr id="11" name="组合 10"/>
          <p:cNvGrpSpPr/>
          <p:nvPr/>
        </p:nvGrpSpPr>
        <p:grpSpPr>
          <a:xfrm>
            <a:off x="-10160" y="-170180"/>
            <a:ext cx="2154555" cy="7042150"/>
            <a:chOff x="-20" y="-290"/>
            <a:chExt cx="3393" cy="11090"/>
          </a:xfrm>
        </p:grpSpPr>
        <p:sp>
          <p:nvSpPr>
            <p:cNvPr id="12" name="矩形 11"/>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3" name="矩形 12"/>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 y="1583"/>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0" y="3011"/>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09" y="4453"/>
              <a:ext cx="2718"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8"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9" name="等腰三角形 18"/>
            <p:cNvSpPr/>
            <p:nvPr/>
          </p:nvSpPr>
          <p:spPr>
            <a:xfrm rot="16200000">
              <a:off x="2973" y="4804"/>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近期安排</a:t>
            </a:r>
            <a:endParaRPr lang="zh-CN" altLang="en-US"/>
          </a:p>
        </p:txBody>
      </p:sp>
      <p:sp>
        <p:nvSpPr>
          <p:cNvPr id="25" name="文本框 24"/>
          <p:cNvSpPr txBox="1"/>
          <p:nvPr/>
        </p:nvSpPr>
        <p:spPr>
          <a:xfrm>
            <a:off x="2703830" y="1416050"/>
            <a:ext cx="1682115" cy="398780"/>
          </a:xfrm>
          <a:prstGeom prst="rect">
            <a:avLst/>
          </a:prstGeom>
          <a:noFill/>
        </p:spPr>
        <p:txBody>
          <a:bodyPr wrap="square" rtlCol="0">
            <a:spAutoFit/>
          </a:bodyPr>
          <a:lstStyle/>
          <a:p>
            <a:r>
              <a:rPr lang="en-US" altLang="zh-CN" sz="2000" b="1">
                <a:latin typeface="Calibri" panose="020F0502020204030204" pitchFamily="34" charset="0"/>
                <a:ea typeface="宋体" panose="02010600030101010101" pitchFamily="2" charset="-122"/>
              </a:rPr>
              <a:t>1</a:t>
            </a:r>
            <a:r>
              <a:rPr lang="zh-CN" altLang="en-US" sz="2000" b="1">
                <a:latin typeface="Calibri" panose="020F0502020204030204" pitchFamily="34" charset="0"/>
                <a:ea typeface="宋体" panose="02010600030101010101" pitchFamily="2" charset="-122"/>
              </a:rPr>
              <a:t>、研究内容</a:t>
            </a:r>
            <a:endParaRPr lang="zh-CN" altLang="en-US" sz="2000" b="1" dirty="0">
              <a:latin typeface="Calibri" panose="020F0502020204030204" pitchFamily="34" charset="0"/>
              <a:ea typeface="宋体" panose="02010600030101010101" pitchFamily="2" charset="-122"/>
            </a:endParaRPr>
          </a:p>
        </p:txBody>
      </p:sp>
      <p:sp>
        <p:nvSpPr>
          <p:cNvPr id="33" name="文本框 32">
            <a:extLst>
              <a:ext uri="{FF2B5EF4-FFF2-40B4-BE49-F238E27FC236}">
                <a16:creationId xmlns:a16="http://schemas.microsoft.com/office/drawing/2014/main" id="{48CDD371-95C4-493E-AE36-C939037A5E1C}"/>
              </a:ext>
            </a:extLst>
          </p:cNvPr>
          <p:cNvSpPr txBox="1"/>
          <p:nvPr/>
        </p:nvSpPr>
        <p:spPr>
          <a:xfrm>
            <a:off x="439420" y="3864610"/>
            <a:ext cx="1279525" cy="39878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p>
        </p:txBody>
      </p:sp>
      <p:sp>
        <p:nvSpPr>
          <p:cNvPr id="32" name="文本框 31">
            <a:extLst>
              <a:ext uri="{FF2B5EF4-FFF2-40B4-BE49-F238E27FC236}">
                <a16:creationId xmlns:a16="http://schemas.microsoft.com/office/drawing/2014/main" id="{46CC28D8-A4F9-4587-9D67-29BE6552EDDA}"/>
              </a:ext>
            </a:extLst>
          </p:cNvPr>
          <p:cNvSpPr txBox="1"/>
          <p:nvPr/>
        </p:nvSpPr>
        <p:spPr>
          <a:xfrm>
            <a:off x="266065" y="4680337"/>
            <a:ext cx="1512570" cy="707886"/>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sym typeface="+mn-ea"/>
              </a:rPr>
              <a:t>评价指标及实验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5791</TotalTime>
  <Words>7555</Words>
  <Application>Microsoft Office PowerPoint</Application>
  <PresentationFormat>宽屏</PresentationFormat>
  <Paragraphs>619</Paragraphs>
  <Slides>19</Slides>
  <Notes>15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19</vt:i4>
      </vt:variant>
    </vt:vector>
  </HeadingPairs>
  <TitlesOfParts>
    <vt:vector size="32" baseType="lpstr">
      <vt:lpstr>FontAwesome</vt:lpstr>
      <vt:lpstr>NimbusRomNo9L-Regu</vt:lpstr>
      <vt:lpstr>宋体</vt:lpstr>
      <vt:lpstr>微软雅黑</vt:lpstr>
      <vt:lpstr>Arial</vt:lpstr>
      <vt:lpstr>Calibri</vt:lpstr>
      <vt:lpstr>Cambria Math</vt:lpstr>
      <vt:lpstr>Consolas</vt:lpstr>
      <vt:lpstr>Times New Roman</vt:lpstr>
      <vt:lpstr>Verdana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第一PPT模板网-WWW.1PPT.COM</dc:creator>
  <dc:description>第一PPT模板网-WWW.1PPT.COM</dc:description>
  <cp:lastModifiedBy>覃 业广</cp:lastModifiedBy>
  <cp:revision>639</cp:revision>
  <dcterms:created xsi:type="dcterms:W3CDTF">2015-10-24T01:57:00Z</dcterms:created>
  <dcterms:modified xsi:type="dcterms:W3CDTF">2022-03-31T02:06:32Z</dcterms:modified>
  <cp:category>第一PPT模板网-WWW.1PPT.COM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KSORubyTemplateID">
    <vt:lpwstr>8</vt:lpwstr>
  </property>
</Properties>
</file>